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56" r:id="rId1"/>
    <p:sldMasterId id="2147483790" r:id="rId2"/>
  </p:sldMasterIdLst>
  <p:notesMasterIdLst>
    <p:notesMasterId r:id="rId35"/>
  </p:notesMasterIdLst>
  <p:sldIdLst>
    <p:sldId id="256" r:id="rId3"/>
    <p:sldId id="284" r:id="rId4"/>
    <p:sldId id="286" r:id="rId5"/>
    <p:sldId id="289" r:id="rId6"/>
    <p:sldId id="290" r:id="rId7"/>
    <p:sldId id="291" r:id="rId8"/>
    <p:sldId id="292" r:id="rId9"/>
    <p:sldId id="294" r:id="rId10"/>
    <p:sldId id="295" r:id="rId11"/>
    <p:sldId id="296" r:id="rId12"/>
    <p:sldId id="285" r:id="rId13"/>
    <p:sldId id="267" r:id="rId14"/>
    <p:sldId id="266" r:id="rId15"/>
    <p:sldId id="260" r:id="rId16"/>
    <p:sldId id="280" r:id="rId17"/>
    <p:sldId id="276" r:id="rId18"/>
    <p:sldId id="257" r:id="rId19"/>
    <p:sldId id="293" r:id="rId20"/>
    <p:sldId id="261" r:id="rId21"/>
    <p:sldId id="259" r:id="rId22"/>
    <p:sldId id="265" r:id="rId23"/>
    <p:sldId id="263" r:id="rId24"/>
    <p:sldId id="270" r:id="rId25"/>
    <p:sldId id="278" r:id="rId26"/>
    <p:sldId id="271" r:id="rId27"/>
    <p:sldId id="272" r:id="rId28"/>
    <p:sldId id="273" r:id="rId29"/>
    <p:sldId id="277" r:id="rId30"/>
    <p:sldId id="274" r:id="rId31"/>
    <p:sldId id="281" r:id="rId32"/>
    <p:sldId id="275" r:id="rId33"/>
    <p:sldId id="282" r:id="rId34"/>
  </p:sldIdLst>
  <p:sldSz cx="12192000" cy="6858000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624" userDrawn="1">
          <p15:clr>
            <a:srgbClr val="A4A3A4"/>
          </p15:clr>
        </p15:guide>
        <p15:guide id="2" pos="3808" userDrawn="1">
          <p15:clr>
            <a:srgbClr val="A4A3A4"/>
          </p15:clr>
        </p15:guide>
        <p15:guide id="3" pos="832" userDrawn="1">
          <p15:clr>
            <a:srgbClr val="A4A3A4"/>
          </p15:clr>
        </p15:guide>
        <p15:guide id="4" orient="horz" pos="1848" userDrawn="1">
          <p15:clr>
            <a:srgbClr val="A4A3A4"/>
          </p15:clr>
        </p15:guide>
        <p15:guide id="5" pos="6912" userDrawn="1">
          <p15:clr>
            <a:srgbClr val="A4A3A4"/>
          </p15:clr>
        </p15:guide>
        <p15:guide id="6" pos="3147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handelwal, Sanket" initials="KS" lastIdx="1" clrIdx="0">
    <p:extLst>
      <p:ext uri="{19B8F6BF-5375-455C-9EA6-DF929625EA0E}">
        <p15:presenceInfo xmlns:p15="http://schemas.microsoft.com/office/powerpoint/2012/main" userId="S-1-5-21-661013750-2036339787-1844936127-773383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114" autoAdjust="0"/>
    <p:restoredTop sz="96026" autoAdjust="0"/>
  </p:normalViewPr>
  <p:slideViewPr>
    <p:cSldViewPr snapToGrid="0">
      <p:cViewPr varScale="1">
        <p:scale>
          <a:sx n="74" d="100"/>
          <a:sy n="74" d="100"/>
        </p:scale>
        <p:origin x="448" y="52"/>
      </p:cViewPr>
      <p:guideLst>
        <p:guide orient="horz" pos="3624"/>
        <p:guide pos="3808"/>
        <p:guide pos="832"/>
        <p:guide orient="horz" pos="1848"/>
        <p:guide pos="6912"/>
        <p:guide pos="3147"/>
      </p:guideLst>
    </p:cSldViewPr>
  </p:slideViewPr>
  <p:outlineViewPr>
    <p:cViewPr>
      <p:scale>
        <a:sx n="33" d="100"/>
        <a:sy n="33" d="100"/>
      </p:scale>
      <p:origin x="0" y="-2230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heme" Target="theme/them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commentAuthors" Target="commentAuthor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7"/>
          </a:xfrm>
          <a:prstGeom prst="rect">
            <a:avLst/>
          </a:prstGeom>
        </p:spPr>
        <p:txBody>
          <a:bodyPr vert="horz" lIns="96653" tIns="48327" rIns="96653" bIns="48327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1727"/>
          </a:xfrm>
          <a:prstGeom prst="rect">
            <a:avLst/>
          </a:prstGeom>
        </p:spPr>
        <p:txBody>
          <a:bodyPr vert="horz" lIns="96653" tIns="48327" rIns="96653" bIns="48327" rtlCol="0"/>
          <a:lstStyle>
            <a:lvl1pPr algn="r">
              <a:defRPr sz="1200"/>
            </a:lvl1pPr>
          </a:lstStyle>
          <a:p>
            <a:fld id="{BC71ABBB-9C35-48BF-9C3C-366759B2F36E}" type="datetimeFigureOut">
              <a:rPr lang="en-US" smtClean="0"/>
              <a:t>7/29/2022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53" tIns="48327" rIns="96653" bIns="48327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vert="horz" lIns="96653" tIns="48327" rIns="96653" bIns="48327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5"/>
            <a:ext cx="3169920" cy="481726"/>
          </a:xfrm>
          <a:prstGeom prst="rect">
            <a:avLst/>
          </a:prstGeom>
        </p:spPr>
        <p:txBody>
          <a:bodyPr vert="horz" lIns="96653" tIns="48327" rIns="96653" bIns="48327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5"/>
            <a:ext cx="3169920" cy="481726"/>
          </a:xfrm>
          <a:prstGeom prst="rect">
            <a:avLst/>
          </a:prstGeom>
        </p:spPr>
        <p:txBody>
          <a:bodyPr vert="horz" lIns="96653" tIns="48327" rIns="96653" bIns="48327" rtlCol="0" anchor="b"/>
          <a:lstStyle>
            <a:lvl1pPr algn="r">
              <a:defRPr sz="1200"/>
            </a:lvl1pPr>
          </a:lstStyle>
          <a:p>
            <a:fld id="{5F76F62D-C7D0-4076-AB76-3218DED698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7410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76F62D-C7D0-4076-AB76-3218DED6985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1781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smtClean="0"/>
              <a:pPr/>
              <a:t>7/29/2022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B223EB2-242D-4C1A-856A-AE465F981853}"/>
              </a:ext>
            </a:extLst>
          </p:cNvPr>
          <p:cNvSpPr/>
          <p:nvPr userDrawn="1"/>
        </p:nvSpPr>
        <p:spPr>
          <a:xfrm>
            <a:off x="0" y="-3704"/>
            <a:ext cx="12192000" cy="138424"/>
          </a:xfrm>
          <a:prstGeom prst="rect">
            <a:avLst/>
          </a:prstGeom>
          <a:pattFill prst="pct25">
            <a:fgClr>
              <a:schemeClr val="accent4">
                <a:lumMod val="20000"/>
                <a:lumOff val="80000"/>
              </a:schemeClr>
            </a:fgClr>
            <a:bgClr>
              <a:schemeClr val="accent4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5C26270-CC08-49A9-8EB8-4BE0A532E2B8}"/>
              </a:ext>
            </a:extLst>
          </p:cNvPr>
          <p:cNvSpPr/>
          <p:nvPr userDrawn="1"/>
        </p:nvSpPr>
        <p:spPr>
          <a:xfrm rot="5400000">
            <a:off x="-3319820" y="3319820"/>
            <a:ext cx="6857999" cy="218361"/>
          </a:xfrm>
          <a:prstGeom prst="rect">
            <a:avLst/>
          </a:prstGeom>
          <a:pattFill prst="pct25">
            <a:fgClr>
              <a:schemeClr val="accent4">
                <a:lumMod val="20000"/>
                <a:lumOff val="80000"/>
              </a:schemeClr>
            </a:fgClr>
            <a:bgClr>
              <a:schemeClr val="accent4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88250A-A914-4624-804D-025677F25824}"/>
              </a:ext>
            </a:extLst>
          </p:cNvPr>
          <p:cNvSpPr/>
          <p:nvPr userDrawn="1"/>
        </p:nvSpPr>
        <p:spPr>
          <a:xfrm rot="5400000">
            <a:off x="8719918" y="3253717"/>
            <a:ext cx="6725801" cy="218364"/>
          </a:xfrm>
          <a:prstGeom prst="rect">
            <a:avLst/>
          </a:prstGeom>
          <a:pattFill prst="pct25">
            <a:fgClr>
              <a:schemeClr val="accent4">
                <a:lumMod val="20000"/>
                <a:lumOff val="80000"/>
              </a:schemeClr>
            </a:fgClr>
            <a:bgClr>
              <a:schemeClr val="accent4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02D9778-8807-4053-9498-B8A096859338}"/>
              </a:ext>
            </a:extLst>
          </p:cNvPr>
          <p:cNvSpPr/>
          <p:nvPr userDrawn="1"/>
        </p:nvSpPr>
        <p:spPr>
          <a:xfrm>
            <a:off x="0" y="6725800"/>
            <a:ext cx="12192000" cy="138424"/>
          </a:xfrm>
          <a:prstGeom prst="rect">
            <a:avLst/>
          </a:prstGeom>
          <a:pattFill prst="pct25">
            <a:fgClr>
              <a:schemeClr val="accent4">
                <a:lumMod val="20000"/>
                <a:lumOff val="80000"/>
              </a:schemeClr>
            </a:fgClr>
            <a:bgClr>
              <a:schemeClr val="accent4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8315724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smtClean="0"/>
              <a:pPr/>
              <a:t>7/29/2022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AE378C3-1449-D8A8-E01B-C3D8BB8E9952}"/>
              </a:ext>
            </a:extLst>
          </p:cNvPr>
          <p:cNvSpPr/>
          <p:nvPr userDrawn="1"/>
        </p:nvSpPr>
        <p:spPr>
          <a:xfrm>
            <a:off x="0" y="9944"/>
            <a:ext cx="12192000" cy="138424"/>
          </a:xfrm>
          <a:prstGeom prst="rect">
            <a:avLst/>
          </a:prstGeom>
          <a:pattFill prst="pct25">
            <a:fgClr>
              <a:schemeClr val="accent4">
                <a:lumMod val="20000"/>
                <a:lumOff val="80000"/>
              </a:schemeClr>
            </a:fgClr>
            <a:bgClr>
              <a:schemeClr val="accent4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F9B9976-8EA8-F5E0-B88C-D794423E82A9}"/>
              </a:ext>
            </a:extLst>
          </p:cNvPr>
          <p:cNvSpPr/>
          <p:nvPr userDrawn="1"/>
        </p:nvSpPr>
        <p:spPr>
          <a:xfrm rot="5400000">
            <a:off x="-3319820" y="3319820"/>
            <a:ext cx="6857999" cy="218361"/>
          </a:xfrm>
          <a:prstGeom prst="rect">
            <a:avLst/>
          </a:prstGeom>
          <a:pattFill prst="pct25">
            <a:fgClr>
              <a:schemeClr val="accent4">
                <a:lumMod val="20000"/>
                <a:lumOff val="80000"/>
              </a:schemeClr>
            </a:fgClr>
            <a:bgClr>
              <a:schemeClr val="accent4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6AFAE6D-38D3-7A56-BD1A-85FCA9A6FEEC}"/>
              </a:ext>
            </a:extLst>
          </p:cNvPr>
          <p:cNvSpPr/>
          <p:nvPr userDrawn="1"/>
        </p:nvSpPr>
        <p:spPr>
          <a:xfrm rot="5400000">
            <a:off x="8719918" y="3253717"/>
            <a:ext cx="6725801" cy="218364"/>
          </a:xfrm>
          <a:prstGeom prst="rect">
            <a:avLst/>
          </a:prstGeom>
          <a:pattFill prst="pct25">
            <a:fgClr>
              <a:schemeClr val="accent4">
                <a:lumMod val="20000"/>
                <a:lumOff val="80000"/>
              </a:schemeClr>
            </a:fgClr>
            <a:bgClr>
              <a:schemeClr val="accent4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49B186D-0E98-6F92-46FC-D4AC9E88E0B4}"/>
              </a:ext>
            </a:extLst>
          </p:cNvPr>
          <p:cNvSpPr/>
          <p:nvPr userDrawn="1"/>
        </p:nvSpPr>
        <p:spPr>
          <a:xfrm>
            <a:off x="0" y="6725800"/>
            <a:ext cx="12192000" cy="138424"/>
          </a:xfrm>
          <a:prstGeom prst="rect">
            <a:avLst/>
          </a:prstGeom>
          <a:pattFill prst="pct25">
            <a:fgClr>
              <a:schemeClr val="accent4">
                <a:lumMod val="20000"/>
                <a:lumOff val="80000"/>
              </a:schemeClr>
            </a:fgClr>
            <a:bgClr>
              <a:schemeClr val="accent4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689389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7/29/2022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6301141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7/29/2022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7091288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smtClean="0"/>
              <a:pPr/>
              <a:t>7/29/2022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864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7/29/2022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7649821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7/29/2022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7950368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7/29/2022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5917090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7/29/2022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2746845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996949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8411" y="158311"/>
            <a:ext cx="11046940" cy="681948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76646" y="1425637"/>
            <a:ext cx="5427940" cy="4435413"/>
          </a:xfrm>
        </p:spPr>
        <p:txBody>
          <a:bodyPr>
            <a:normAutofit/>
          </a:bodyPr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1425637"/>
            <a:ext cx="5427936" cy="4435414"/>
          </a:xfrm>
        </p:spPr>
        <p:txBody>
          <a:bodyPr>
            <a:normAutofit/>
          </a:bodyPr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smtClean="0"/>
              <a:pPr/>
              <a:t>7/29/2022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7891E8E-AD84-4BA3-9914-94981E03B5F5}"/>
              </a:ext>
            </a:extLst>
          </p:cNvPr>
          <p:cNvSpPr/>
          <p:nvPr userDrawn="1"/>
        </p:nvSpPr>
        <p:spPr>
          <a:xfrm>
            <a:off x="0" y="9944"/>
            <a:ext cx="12192000" cy="138424"/>
          </a:xfrm>
          <a:prstGeom prst="rect">
            <a:avLst/>
          </a:prstGeom>
          <a:pattFill prst="pct25">
            <a:fgClr>
              <a:schemeClr val="accent4">
                <a:lumMod val="20000"/>
                <a:lumOff val="80000"/>
              </a:schemeClr>
            </a:fgClr>
            <a:bgClr>
              <a:schemeClr val="accent4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D5D538A-0D78-40E5-A203-A0B153B05077}"/>
              </a:ext>
            </a:extLst>
          </p:cNvPr>
          <p:cNvSpPr/>
          <p:nvPr userDrawn="1"/>
        </p:nvSpPr>
        <p:spPr>
          <a:xfrm rot="5400000">
            <a:off x="-3319820" y="3319820"/>
            <a:ext cx="6857999" cy="218361"/>
          </a:xfrm>
          <a:prstGeom prst="rect">
            <a:avLst/>
          </a:prstGeom>
          <a:pattFill prst="pct25">
            <a:fgClr>
              <a:schemeClr val="accent4">
                <a:lumMod val="20000"/>
                <a:lumOff val="80000"/>
              </a:schemeClr>
            </a:fgClr>
            <a:bgClr>
              <a:schemeClr val="accent4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FFF1E3F-D385-46C6-82AB-706F4A96F535}"/>
              </a:ext>
            </a:extLst>
          </p:cNvPr>
          <p:cNvSpPr/>
          <p:nvPr userDrawn="1"/>
        </p:nvSpPr>
        <p:spPr>
          <a:xfrm rot="5400000">
            <a:off x="8719918" y="3253717"/>
            <a:ext cx="6725801" cy="218364"/>
          </a:xfrm>
          <a:prstGeom prst="rect">
            <a:avLst/>
          </a:prstGeom>
          <a:pattFill prst="pct25">
            <a:fgClr>
              <a:schemeClr val="accent4">
                <a:lumMod val="20000"/>
                <a:lumOff val="80000"/>
              </a:schemeClr>
            </a:fgClr>
            <a:bgClr>
              <a:schemeClr val="accent4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21A85F7-8F1F-4FA0-9D35-BA38C6269E74}"/>
              </a:ext>
            </a:extLst>
          </p:cNvPr>
          <p:cNvSpPr/>
          <p:nvPr userDrawn="1"/>
        </p:nvSpPr>
        <p:spPr>
          <a:xfrm>
            <a:off x="0" y="6725800"/>
            <a:ext cx="12192000" cy="138424"/>
          </a:xfrm>
          <a:prstGeom prst="rect">
            <a:avLst/>
          </a:prstGeom>
          <a:pattFill prst="pct25">
            <a:fgClr>
              <a:schemeClr val="accent4">
                <a:lumMod val="20000"/>
                <a:lumOff val="80000"/>
              </a:schemeClr>
            </a:fgClr>
            <a:bgClr>
              <a:schemeClr val="accent4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6806404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996950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  <a:ln w="31750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0396" y="158311"/>
            <a:ext cx="10904919" cy="706661"/>
          </a:xfrm>
        </p:spPr>
        <p:txBody>
          <a:bodyPr/>
          <a:lstStyle>
            <a:lvl1pPr>
              <a:defRPr sz="40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90397" y="1275005"/>
            <a:ext cx="10904919" cy="4586046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accent5">
                    <a:lumMod val="5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sz="1800">
                <a:solidFill>
                  <a:schemeClr val="accent5">
                    <a:lumMod val="5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 sz="1600">
                <a:solidFill>
                  <a:schemeClr val="accent5">
                    <a:lumMod val="5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 sz="1400">
                <a:solidFill>
                  <a:schemeClr val="accent5">
                    <a:lumMod val="5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 sz="1400">
                <a:solidFill>
                  <a:schemeClr val="accent5">
                    <a:lumMod val="5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smtClean="0"/>
              <a:pPr/>
              <a:t>7/29/2022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0" y="9944"/>
            <a:ext cx="12192000" cy="138424"/>
          </a:xfrm>
          <a:prstGeom prst="rect">
            <a:avLst/>
          </a:prstGeom>
          <a:pattFill prst="pct25">
            <a:fgClr>
              <a:schemeClr val="accent4">
                <a:lumMod val="20000"/>
                <a:lumOff val="80000"/>
              </a:schemeClr>
            </a:fgClr>
            <a:bgClr>
              <a:schemeClr val="accent4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6" name="Rectangle 15"/>
          <p:cNvSpPr/>
          <p:nvPr userDrawn="1"/>
        </p:nvSpPr>
        <p:spPr>
          <a:xfrm rot="5400000">
            <a:off x="-3319820" y="3319820"/>
            <a:ext cx="6857999" cy="218361"/>
          </a:xfrm>
          <a:prstGeom prst="rect">
            <a:avLst/>
          </a:prstGeom>
          <a:pattFill prst="pct25">
            <a:fgClr>
              <a:schemeClr val="accent4">
                <a:lumMod val="20000"/>
                <a:lumOff val="80000"/>
              </a:schemeClr>
            </a:fgClr>
            <a:bgClr>
              <a:schemeClr val="accent4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7" name="Rectangle 16"/>
          <p:cNvSpPr/>
          <p:nvPr userDrawn="1"/>
        </p:nvSpPr>
        <p:spPr>
          <a:xfrm rot="5400000">
            <a:off x="8719918" y="3253717"/>
            <a:ext cx="6725801" cy="218364"/>
          </a:xfrm>
          <a:prstGeom prst="rect">
            <a:avLst/>
          </a:prstGeom>
          <a:pattFill prst="pct25">
            <a:fgClr>
              <a:schemeClr val="accent4">
                <a:lumMod val="20000"/>
                <a:lumOff val="80000"/>
              </a:schemeClr>
            </a:fgClr>
            <a:bgClr>
              <a:schemeClr val="accent4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8" name="Rectangle 17"/>
          <p:cNvSpPr/>
          <p:nvPr userDrawn="1"/>
        </p:nvSpPr>
        <p:spPr>
          <a:xfrm>
            <a:off x="0" y="6725800"/>
            <a:ext cx="12192000" cy="138424"/>
          </a:xfrm>
          <a:prstGeom prst="rect">
            <a:avLst/>
          </a:prstGeom>
          <a:pattFill prst="pct25">
            <a:fgClr>
              <a:schemeClr val="accent4">
                <a:lumMod val="20000"/>
                <a:lumOff val="80000"/>
              </a:schemeClr>
            </a:fgClr>
            <a:bgClr>
              <a:schemeClr val="accent4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3971237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smtClean="0"/>
              <a:pPr/>
              <a:t>7/29/2022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71652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BDEA5-031B-494A-B467-EFFEB2766D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AD22B5-97C1-4FAC-9285-AA741BFE1F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904039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34AE25-1D06-4614-8FEA-FCACAA8269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D06D65-5860-4E24-926C-679EF0897E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AF3969-9F1D-4860-92BC-56353F7C9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D7B4F-85E2-411C-AFB6-1A374A5D39B8}" type="datetime1">
              <a:rPr lang="en-IN" smtClean="0"/>
              <a:t>29-07-2022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6D5C1F-5EF0-459A-B0A7-A98E22B7A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2EE6FA-0F36-4C1A-88E5-D21E39C44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ED9D3-AF84-488D-8A6A-726D5349CDA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864923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smtClean="0"/>
              <a:pPr/>
              <a:t>7/29/2022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CDA35AF-24AE-D570-F576-069E340E2612}"/>
              </a:ext>
            </a:extLst>
          </p:cNvPr>
          <p:cNvSpPr/>
          <p:nvPr userDrawn="1"/>
        </p:nvSpPr>
        <p:spPr>
          <a:xfrm>
            <a:off x="0" y="-3704"/>
            <a:ext cx="12192000" cy="138424"/>
          </a:xfrm>
          <a:prstGeom prst="rect">
            <a:avLst/>
          </a:prstGeom>
          <a:pattFill prst="pct25">
            <a:fgClr>
              <a:schemeClr val="accent4">
                <a:lumMod val="20000"/>
                <a:lumOff val="80000"/>
              </a:schemeClr>
            </a:fgClr>
            <a:bgClr>
              <a:schemeClr val="accent4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0D680AB-59BF-CDF5-7A7E-020A538288E9}"/>
              </a:ext>
            </a:extLst>
          </p:cNvPr>
          <p:cNvSpPr/>
          <p:nvPr userDrawn="1"/>
        </p:nvSpPr>
        <p:spPr>
          <a:xfrm rot="5400000">
            <a:off x="-3319820" y="3319820"/>
            <a:ext cx="6857999" cy="218361"/>
          </a:xfrm>
          <a:prstGeom prst="rect">
            <a:avLst/>
          </a:prstGeom>
          <a:pattFill prst="pct25">
            <a:fgClr>
              <a:schemeClr val="accent4">
                <a:lumMod val="20000"/>
                <a:lumOff val="80000"/>
              </a:schemeClr>
            </a:fgClr>
            <a:bgClr>
              <a:schemeClr val="accent4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5FD484F-7010-45BB-9EA8-3B57D8036F19}"/>
              </a:ext>
            </a:extLst>
          </p:cNvPr>
          <p:cNvSpPr/>
          <p:nvPr userDrawn="1"/>
        </p:nvSpPr>
        <p:spPr>
          <a:xfrm rot="5400000">
            <a:off x="8719918" y="3253717"/>
            <a:ext cx="6725801" cy="218364"/>
          </a:xfrm>
          <a:prstGeom prst="rect">
            <a:avLst/>
          </a:prstGeom>
          <a:pattFill prst="pct25">
            <a:fgClr>
              <a:schemeClr val="accent4">
                <a:lumMod val="20000"/>
                <a:lumOff val="80000"/>
              </a:schemeClr>
            </a:fgClr>
            <a:bgClr>
              <a:schemeClr val="accent4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6A04B3E-4C99-0C64-F815-ACBC41F6EE70}"/>
              </a:ext>
            </a:extLst>
          </p:cNvPr>
          <p:cNvSpPr/>
          <p:nvPr userDrawn="1"/>
        </p:nvSpPr>
        <p:spPr>
          <a:xfrm>
            <a:off x="0" y="6725800"/>
            <a:ext cx="12192000" cy="138424"/>
          </a:xfrm>
          <a:prstGeom prst="rect">
            <a:avLst/>
          </a:prstGeom>
          <a:pattFill prst="pct25">
            <a:fgClr>
              <a:schemeClr val="accent4">
                <a:lumMod val="20000"/>
                <a:lumOff val="80000"/>
              </a:schemeClr>
            </a:fgClr>
            <a:bgClr>
              <a:schemeClr val="accent4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1177894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517F7-71B8-46D4-8796-EBE3BD8863C8}" type="datetimeFigureOut">
              <a:rPr lang="en-US" smtClean="0"/>
              <a:t>7/29/2022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1E1707-0503-4CA4-89D7-2D5E4E618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7435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D7B4F-85E2-411C-AFB6-1A374A5D39B8}" type="datetime1">
              <a:rPr lang="en-IN" smtClean="0"/>
              <a:t>29-07-2022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ED9D3-AF84-488D-8A6A-726D5349CDA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12673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 smtClean="0"/>
              <a:pPr/>
              <a:t>7/29/2022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2845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60" r:id="rId2"/>
    <p:sldLayoutId id="2147483755" r:id="rId3"/>
    <p:sldLayoutId id="2147483763" r:id="rId4"/>
    <p:sldLayoutId id="2147483776" r:id="rId5"/>
    <p:sldLayoutId id="2147483777" r:id="rId6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B482E8-6E0E-1B4F-B1FD-C69DB9E858D9}" type="datetimeFigureOut">
              <a:rPr lang="en-US" smtClean="0"/>
              <a:pPr/>
              <a:t>7/29/2022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71901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1" r:id="rId1"/>
    <p:sldLayoutId id="2147483792" r:id="rId2"/>
    <p:sldLayoutId id="2147483793" r:id="rId3"/>
    <p:sldLayoutId id="2147483794" r:id="rId4"/>
    <p:sldLayoutId id="2147483795" r:id="rId5"/>
    <p:sldLayoutId id="2147483796" r:id="rId6"/>
    <p:sldLayoutId id="2147483797" r:id="rId7"/>
    <p:sldLayoutId id="2147483798" r:id="rId8"/>
    <p:sldLayoutId id="2147483799" r:id="rId9"/>
    <p:sldLayoutId id="2147483800" r:id="rId10"/>
    <p:sldLayoutId id="214748380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2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image" Target="../media/image23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3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agan-iitb/CS550/" TargetMode="Externa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6.xml"/><Relationship Id="rId6" Type="http://schemas.openxmlformats.org/officeDocument/2006/relationships/image" Target="../media/image28.jpg"/><Relationship Id="rId5" Type="http://schemas.openxmlformats.org/officeDocument/2006/relationships/image" Target="../media/image27.jpg"/><Relationship Id="rId4" Type="http://schemas.openxmlformats.org/officeDocument/2006/relationships/hyperlink" Target="https://www.iitbhilai.ac.in/index.php?pid=gagan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harelatex.com/blog/latex-guides/beginners-tutorial.html" TargetMode="Externa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7.xml"/><Relationship Id="rId4" Type="http://schemas.openxmlformats.org/officeDocument/2006/relationships/hyperlink" Target="http://www.overleaf.com/learn/latex/Tutorials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8.xml"/><Relationship Id="rId5" Type="http://schemas.openxmlformats.org/officeDocument/2006/relationships/image" Target="../media/image31.jpeg"/><Relationship Id="rId4" Type="http://schemas.openxmlformats.org/officeDocument/2006/relationships/image" Target="../media/image30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tags" Target="../tags/tag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1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11.xml"/><Relationship Id="rId4" Type="http://schemas.openxmlformats.org/officeDocument/2006/relationships/image" Target="../media/image34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1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1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1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17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1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52936" y="1416352"/>
            <a:ext cx="10662557" cy="1690670"/>
          </a:xfrm>
        </p:spPr>
        <p:txBody>
          <a:bodyPr/>
          <a:lstStyle/>
          <a:p>
            <a:pPr algn="ctr"/>
            <a:r>
              <a:rPr lang="en-US" sz="4800" dirty="0"/>
              <a:t>Lecture 1: Introduction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A113C6-E324-4ACD-89F8-55015895646E}"/>
              </a:ext>
            </a:extLst>
          </p:cNvPr>
          <p:cNvSpPr txBox="1"/>
          <p:nvPr/>
        </p:nvSpPr>
        <p:spPr>
          <a:xfrm>
            <a:off x="2039710" y="1074807"/>
            <a:ext cx="8754836" cy="7078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dirty="0"/>
              <a:t>CS 550: Machine Learning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F93DC7-9C98-4C7E-ABB6-3AB212494392}"/>
              </a:ext>
            </a:extLst>
          </p:cNvPr>
          <p:cNvSpPr txBox="1"/>
          <p:nvPr/>
        </p:nvSpPr>
        <p:spPr>
          <a:xfrm>
            <a:off x="2200892" y="5783193"/>
            <a:ext cx="85936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Instructor: Dr. Gagan Raj Gupta</a:t>
            </a:r>
          </a:p>
        </p:txBody>
      </p:sp>
    </p:spTree>
    <p:extLst>
      <p:ext uri="{BB962C8B-B14F-4D97-AF65-F5344CB8AC3E}">
        <p14:creationId xmlns:p14="http://schemas.microsoft.com/office/powerpoint/2010/main" val="3077169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34"/>
    </mc:Choice>
    <mc:Fallback xmlns="">
      <p:transition spd="slow" advTm="4434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A35E08-3D96-8FF4-F498-340402055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ECD38B-6831-7E56-36C2-3CE59BE878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b="0" i="0" u="none" strike="noStrike" baseline="0" dirty="0">
                <a:latin typeface="MinionPro-Regular"/>
              </a:rPr>
              <a:t>To summarize, Machine Learning is great for:</a:t>
            </a:r>
          </a:p>
          <a:p>
            <a:r>
              <a:rPr lang="en-US" sz="2400" b="0" i="0" u="none" strike="noStrike" baseline="0" dirty="0">
                <a:latin typeface="MinionPro-Regular"/>
              </a:rPr>
              <a:t>Problems for which existing solutions require a lot of hand-tuning or long lists of rules: one Machine Learning algorithm can often simplify code and perform better.</a:t>
            </a:r>
          </a:p>
          <a:p>
            <a:r>
              <a:rPr lang="en-US" sz="2400" b="0" i="0" u="none" strike="noStrike" baseline="0" dirty="0">
                <a:latin typeface="MinionPro-Regular"/>
              </a:rPr>
              <a:t>Complex problems for which there is no good solution at all using a traditional approach: the best Machine Learning techniques can find a solution.</a:t>
            </a:r>
          </a:p>
          <a:p>
            <a:r>
              <a:rPr lang="en-US" sz="2400" b="0" i="0" u="none" strike="noStrike" baseline="0" dirty="0">
                <a:latin typeface="MinionPro-Regular"/>
              </a:rPr>
              <a:t>Fluctuating environments: a Machine Learning system can adapt to new data.</a:t>
            </a:r>
          </a:p>
          <a:p>
            <a:r>
              <a:rPr lang="en-US" sz="2400" b="0" i="0" u="none" strike="noStrike" baseline="0" dirty="0">
                <a:latin typeface="MinionPro-Regular"/>
              </a:rPr>
              <a:t>Getting insights about complex problems and large amounts of data.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0565884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4BC41-E628-0D02-863D-44A00687F5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Examples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73DE86-B936-7781-2F91-0D87085105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016" y="1621246"/>
            <a:ext cx="7910111" cy="21317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1CFB3E0-8A93-2FA8-7015-4EC5BE9383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016" y="4209587"/>
            <a:ext cx="7954178" cy="219235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D0CC471-510C-10D0-43AB-E4881D22C2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15843" y="2455774"/>
            <a:ext cx="2599981" cy="259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4732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4ECE3A6-3D73-42A6-9C55-3F098AD161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275" y="2428875"/>
            <a:ext cx="10648950" cy="1600782"/>
          </a:xfrm>
        </p:spPr>
        <p:txBody>
          <a:bodyPr>
            <a:noAutofit/>
          </a:bodyPr>
          <a:lstStyle/>
          <a:p>
            <a:r>
              <a:rPr lang="en-IN" sz="6000" dirty="0">
                <a:solidFill>
                  <a:schemeClr val="accent2">
                    <a:lumMod val="75000"/>
                  </a:schemeClr>
                </a:solidFill>
              </a:rPr>
              <a:t>Introduction to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4065738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249"/>
    </mc:Choice>
    <mc:Fallback xmlns="">
      <p:transition spd="slow" advTm="26249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57946-FC7F-477C-9867-0ED704A85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245" y="169682"/>
            <a:ext cx="11740617" cy="821500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chemeClr val="accent2">
                    <a:lumMod val="75000"/>
                  </a:schemeClr>
                </a:solidFill>
              </a:rPr>
              <a:t>Machine Learning (ML)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DB3B81-B223-4378-BF5F-DC75BC9A7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5245" y="1130786"/>
            <a:ext cx="11740617" cy="5557532"/>
          </a:xfrm>
        </p:spPr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GB" dirty="0"/>
              <a:t>Designing </a:t>
            </a:r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algorithms</a:t>
            </a:r>
            <a:r>
              <a:rPr lang="en-GB" dirty="0"/>
              <a:t> that </a:t>
            </a:r>
            <a:r>
              <a:rPr lang="en-GB" dirty="0">
                <a:solidFill>
                  <a:srgbClr val="060AB2"/>
                </a:solidFill>
              </a:rPr>
              <a:t>ingest data </a:t>
            </a:r>
            <a:r>
              <a:rPr lang="en-GB" dirty="0"/>
              <a:t>and </a:t>
            </a:r>
            <a:r>
              <a:rPr lang="en-GB" dirty="0">
                <a:solidFill>
                  <a:srgbClr val="060AB2"/>
                </a:solidFill>
              </a:rPr>
              <a:t>learn a model </a:t>
            </a:r>
            <a:r>
              <a:rPr lang="en-GB" dirty="0"/>
              <a:t>of the data</a:t>
            </a:r>
            <a:endParaRPr lang="en-IN" dirty="0"/>
          </a:p>
          <a:p>
            <a:pPr>
              <a:buFont typeface="Wingdings" panose="05000000000000000000" pitchFamily="2" charset="2"/>
              <a:buChar char="§"/>
            </a:pPr>
            <a:r>
              <a:rPr lang="en-GB" dirty="0"/>
              <a:t>The learned model can be used to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/>
              <a:t>Detect </a:t>
            </a:r>
            <a:r>
              <a:rPr lang="en-GB" dirty="0">
                <a:solidFill>
                  <a:srgbClr val="060AB2"/>
                </a:solidFill>
              </a:rPr>
              <a:t>patterns/structures/themes/trends </a:t>
            </a:r>
            <a:r>
              <a:rPr lang="en-GB" dirty="0"/>
              <a:t>etc. in the data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/>
              <a:t>Make </a:t>
            </a:r>
            <a:r>
              <a:rPr lang="en-GB" dirty="0">
                <a:solidFill>
                  <a:srgbClr val="060AB2"/>
                </a:solidFill>
              </a:rPr>
              <a:t>predictions</a:t>
            </a:r>
            <a:r>
              <a:rPr lang="en-GB" dirty="0"/>
              <a:t> about future data and make </a:t>
            </a:r>
            <a:r>
              <a:rPr lang="en-GB" dirty="0">
                <a:solidFill>
                  <a:srgbClr val="060AB2"/>
                </a:solidFill>
              </a:rPr>
              <a:t>decisions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GB" dirty="0"/>
          </a:p>
          <a:p>
            <a:pPr lvl="1">
              <a:buFont typeface="Wingdings" panose="05000000000000000000" pitchFamily="2" charset="2"/>
              <a:buChar char="§"/>
            </a:pPr>
            <a:endParaRPr lang="en-GB" dirty="0"/>
          </a:p>
          <a:p>
            <a:pPr lvl="1">
              <a:buFont typeface="Wingdings" panose="05000000000000000000" pitchFamily="2" charset="2"/>
              <a:buChar char="§"/>
            </a:pPr>
            <a:endParaRPr lang="en-GB" dirty="0"/>
          </a:p>
          <a:p>
            <a:pPr lvl="1">
              <a:buFont typeface="Wingdings" panose="05000000000000000000" pitchFamily="2" charset="2"/>
              <a:buChar char="§"/>
            </a:pPr>
            <a:endParaRPr lang="en-GB" dirty="0"/>
          </a:p>
          <a:p>
            <a:pPr lvl="1">
              <a:buFont typeface="Wingdings" panose="05000000000000000000" pitchFamily="2" charset="2"/>
              <a:buChar char="§"/>
            </a:pPr>
            <a:endParaRPr lang="en-GB" dirty="0"/>
          </a:p>
          <a:p>
            <a:pPr lvl="1">
              <a:buFont typeface="Wingdings" panose="05000000000000000000" pitchFamily="2" charset="2"/>
              <a:buChar char="§"/>
            </a:pPr>
            <a:endParaRPr lang="en-GB" dirty="0"/>
          </a:p>
          <a:p>
            <a:pPr lvl="1">
              <a:buFont typeface="Wingdings" panose="05000000000000000000" pitchFamily="2" charset="2"/>
              <a:buChar char="§"/>
            </a:pPr>
            <a:endParaRPr lang="en-GB" dirty="0"/>
          </a:p>
          <a:p>
            <a:pPr>
              <a:buFont typeface="Wingdings" panose="05000000000000000000" pitchFamily="2" charset="2"/>
              <a:buChar char="§"/>
            </a:pPr>
            <a:r>
              <a:rPr lang="en-GB" dirty="0"/>
              <a:t>Modern ML algorithms are heavily </a:t>
            </a:r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“data-driven”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/>
              <a:t>No need to pre-define and hard-code all the rules (infeasible/impossible anyway)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/>
              <a:t>The rules are </a:t>
            </a:r>
            <a:r>
              <a:rPr lang="en-GB" dirty="0">
                <a:solidFill>
                  <a:srgbClr val="FF0000"/>
                </a:solidFill>
              </a:rPr>
              <a:t>not “static”</a:t>
            </a:r>
            <a:r>
              <a:rPr lang="en-GB" dirty="0"/>
              <a:t>; can </a:t>
            </a:r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adapt</a:t>
            </a:r>
            <a:r>
              <a:rPr lang="en-GB" dirty="0"/>
              <a:t> as the ML algo ingests more and more data</a:t>
            </a:r>
            <a:endParaRPr lang="en-IN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77B66E3-3803-4788-BC62-221F4919CB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4613" y="136525"/>
            <a:ext cx="687387" cy="365125"/>
          </a:xfrm>
        </p:spPr>
        <p:txBody>
          <a:bodyPr/>
          <a:lstStyle/>
          <a:p>
            <a:fld id="{80FED9D3-AF84-488D-8A6A-726D5349CDAB}" type="slidenum">
              <a:rPr lang="en-IN" sz="280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13</a:t>
            </a:fld>
            <a:endParaRPr lang="en-IN" sz="28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C8F957-90EC-4F5D-A502-646B30C23A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6913" y="2850359"/>
            <a:ext cx="7634287" cy="219340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20809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8241"/>
    </mc:Choice>
    <mc:Fallback xmlns="">
      <p:transition spd="slow" advTm="2782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57946-FC7F-477C-9867-0ED704A85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245" y="169682"/>
            <a:ext cx="11740617" cy="821500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chemeClr val="accent2">
                    <a:lumMod val="75000"/>
                  </a:schemeClr>
                </a:solidFill>
              </a:rPr>
              <a:t>ML: From </a:t>
            </a:r>
            <a:r>
              <a:rPr lang="en-IN" u="sng" dirty="0">
                <a:solidFill>
                  <a:schemeClr val="accent2">
                    <a:lumMod val="75000"/>
                  </a:schemeClr>
                </a:solidFill>
              </a:rPr>
              <a:t>What</a:t>
            </a:r>
            <a:r>
              <a:rPr lang="en-IN" dirty="0">
                <a:solidFill>
                  <a:schemeClr val="accent2">
                    <a:lumMod val="75000"/>
                  </a:schemeClr>
                </a:solidFill>
              </a:rPr>
              <a:t> It Does to </a:t>
            </a:r>
            <a:r>
              <a:rPr lang="en-IN" u="sng" dirty="0">
                <a:solidFill>
                  <a:schemeClr val="accent2">
                    <a:lumMod val="75000"/>
                  </a:schemeClr>
                </a:solidFill>
              </a:rPr>
              <a:t>How</a:t>
            </a:r>
            <a:r>
              <a:rPr lang="en-IN" dirty="0">
                <a:solidFill>
                  <a:schemeClr val="accent2">
                    <a:lumMod val="75000"/>
                  </a:schemeClr>
                </a:solidFill>
              </a:rPr>
              <a:t> It Does It?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E6F37DF-A8F6-4D06-9A8C-ABDF4781D5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1973" y="1216081"/>
            <a:ext cx="11012424" cy="5183842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IN" dirty="0"/>
              <a:t>ML enables intelligent systems to be </a:t>
            </a:r>
            <a:r>
              <a:rPr lang="en-IN" dirty="0">
                <a:solidFill>
                  <a:schemeClr val="accent6">
                    <a:lumMod val="75000"/>
                  </a:schemeClr>
                </a:solidFill>
              </a:rPr>
              <a:t>data-driven</a:t>
            </a:r>
            <a:r>
              <a:rPr lang="en-IN" dirty="0"/>
              <a:t> rather than </a:t>
            </a:r>
            <a:r>
              <a:rPr lang="en-IN" dirty="0">
                <a:solidFill>
                  <a:srgbClr val="FF0000"/>
                </a:solidFill>
              </a:rPr>
              <a:t>rule-driven</a:t>
            </a:r>
            <a:endParaRPr lang="en-IN" dirty="0"/>
          </a:p>
          <a:p>
            <a:pPr>
              <a:buFont typeface="Wingdings" panose="05000000000000000000" pitchFamily="2" charset="2"/>
              <a:buChar char="§"/>
            </a:pPr>
            <a:r>
              <a:rPr lang="en-IN" dirty="0"/>
              <a:t>How: By supplying </a:t>
            </a:r>
            <a:r>
              <a:rPr lang="en-IN" dirty="0">
                <a:solidFill>
                  <a:srgbClr val="0000FF"/>
                </a:solidFill>
              </a:rPr>
              <a:t>training data </a:t>
            </a:r>
            <a:r>
              <a:rPr lang="en-IN" dirty="0"/>
              <a:t>and building </a:t>
            </a:r>
            <a:r>
              <a:rPr lang="en-IN" dirty="0">
                <a:solidFill>
                  <a:srgbClr val="0000FF"/>
                </a:solidFill>
              </a:rPr>
              <a:t>statistical models </a:t>
            </a:r>
            <a:r>
              <a:rPr lang="en-IN" dirty="0"/>
              <a:t>of data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dirty="0"/>
              <a:t>Pictorial illustration of an ML model for binary classification</a:t>
            </a:r>
            <a:r>
              <a:rPr lang="en-IN" dirty="0">
                <a:latin typeface="Garamond" panose="02020404030301010803" pitchFamily="18" charset="0"/>
              </a:rPr>
              <a:t>:  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77B66E3-3803-4788-BC62-221F4919CB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06213" y="136525"/>
            <a:ext cx="585787" cy="365125"/>
          </a:xfrm>
        </p:spPr>
        <p:txBody>
          <a:bodyPr/>
          <a:lstStyle/>
          <a:p>
            <a:fld id="{80FED9D3-AF84-488D-8A6A-726D5349CDAB}" type="slidenum">
              <a:rPr lang="en-IN" sz="280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14</a:t>
            </a:fld>
            <a:endParaRPr lang="en-IN" sz="28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7F909E7-FFB1-4190-A5DD-7B0CB64980C3}"/>
              </a:ext>
            </a:extLst>
          </p:cNvPr>
          <p:cNvSpPr/>
          <p:nvPr/>
        </p:nvSpPr>
        <p:spPr>
          <a:xfrm>
            <a:off x="4191990" y="2861953"/>
            <a:ext cx="1002010" cy="7125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91DD2DBD-2044-4419-BCFA-59C278D01B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1053" y="3981613"/>
            <a:ext cx="534511" cy="587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E80F025-752A-40C4-A074-87D4EB32BE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1923" y="4642643"/>
            <a:ext cx="490717" cy="517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561338D1-9A44-427D-993B-82B4889228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5649" y="3423298"/>
            <a:ext cx="537637" cy="558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>
            <a:extLst>
              <a:ext uri="{FF2B5EF4-FFF2-40B4-BE49-F238E27FC236}">
                <a16:creationId xmlns:a16="http://schemas.microsoft.com/office/drawing/2014/main" id="{6A0E9D11-1E13-45E8-A6D9-CE318C89DC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8932" y="4363136"/>
            <a:ext cx="516717" cy="516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2">
            <a:extLst>
              <a:ext uri="{FF2B5EF4-FFF2-40B4-BE49-F238E27FC236}">
                <a16:creationId xmlns:a16="http://schemas.microsoft.com/office/drawing/2014/main" id="{62A80B64-DCD2-474A-A2F6-72821E654C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1164" y="5277263"/>
            <a:ext cx="534511" cy="555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4">
            <a:extLst>
              <a:ext uri="{FF2B5EF4-FFF2-40B4-BE49-F238E27FC236}">
                <a16:creationId xmlns:a16="http://schemas.microsoft.com/office/drawing/2014/main" id="{C5703A32-4390-4C22-B72E-AE95C7FC78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6468" y="5522607"/>
            <a:ext cx="584295" cy="534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6">
            <a:extLst>
              <a:ext uri="{FF2B5EF4-FFF2-40B4-BE49-F238E27FC236}">
                <a16:creationId xmlns:a16="http://schemas.microsoft.com/office/drawing/2014/main" id="{82C768A6-D6BB-4388-8147-E0EF93062D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1408" y="4685929"/>
            <a:ext cx="534416" cy="534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8">
            <a:extLst>
              <a:ext uri="{FF2B5EF4-FFF2-40B4-BE49-F238E27FC236}">
                <a16:creationId xmlns:a16="http://schemas.microsoft.com/office/drawing/2014/main" id="{A95A3C74-48CA-4E7E-AB2B-748615A07F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8497" y="3881025"/>
            <a:ext cx="537472" cy="559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0">
            <a:extLst>
              <a:ext uri="{FF2B5EF4-FFF2-40B4-BE49-F238E27FC236}">
                <a16:creationId xmlns:a16="http://schemas.microsoft.com/office/drawing/2014/main" id="{4F5B2207-93CE-4A10-98D7-C1E9F7040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7822" y="4301780"/>
            <a:ext cx="471837" cy="534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2">
            <a:extLst>
              <a:ext uri="{FF2B5EF4-FFF2-40B4-BE49-F238E27FC236}">
                <a16:creationId xmlns:a16="http://schemas.microsoft.com/office/drawing/2014/main" id="{A8D884EF-D22B-44B5-8E36-845B715BF2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0735" y="3653786"/>
            <a:ext cx="494572" cy="516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240051A-EE57-44B2-B068-EDF00CE99F34}"/>
              </a:ext>
            </a:extLst>
          </p:cNvPr>
          <p:cNvCxnSpPr>
            <a:cxnSpLocks/>
          </p:cNvCxnSpPr>
          <p:nvPr/>
        </p:nvCxnSpPr>
        <p:spPr>
          <a:xfrm flipH="1">
            <a:off x="3855285" y="3442445"/>
            <a:ext cx="1654139" cy="2614578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0D161CA-B542-4183-A8A3-930A11EEBF58}"/>
              </a:ext>
            </a:extLst>
          </p:cNvPr>
          <p:cNvSpPr txBox="1"/>
          <p:nvPr/>
        </p:nvSpPr>
        <p:spPr>
          <a:xfrm>
            <a:off x="4627812" y="2929401"/>
            <a:ext cx="59944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/>
              <a:t>A Linear Classifier (the statistical model)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87609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7774"/>
    </mc:Choice>
    <mc:Fallback xmlns="">
      <p:transition spd="slow" advTm="1377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57946-FC7F-477C-9867-0ED704A85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245" y="169682"/>
            <a:ext cx="11740617" cy="821500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chemeClr val="accent2">
                    <a:lumMod val="75000"/>
                  </a:schemeClr>
                </a:solidFill>
              </a:rPr>
              <a:t>ML: From </a:t>
            </a:r>
            <a:r>
              <a:rPr lang="en-IN" u="sng" dirty="0">
                <a:solidFill>
                  <a:schemeClr val="accent2">
                    <a:lumMod val="75000"/>
                  </a:schemeClr>
                </a:solidFill>
              </a:rPr>
              <a:t>What</a:t>
            </a:r>
            <a:r>
              <a:rPr lang="en-IN" dirty="0">
                <a:solidFill>
                  <a:schemeClr val="accent2">
                    <a:lumMod val="75000"/>
                  </a:schemeClr>
                </a:solidFill>
              </a:rPr>
              <a:t> It Does to </a:t>
            </a:r>
            <a:r>
              <a:rPr lang="en-IN" u="sng" dirty="0">
                <a:solidFill>
                  <a:schemeClr val="accent2">
                    <a:lumMod val="75000"/>
                  </a:schemeClr>
                </a:solidFill>
              </a:rPr>
              <a:t>How</a:t>
            </a:r>
            <a:r>
              <a:rPr lang="en-IN" dirty="0">
                <a:solidFill>
                  <a:schemeClr val="accent2">
                    <a:lumMod val="75000"/>
                  </a:schemeClr>
                </a:solidFill>
              </a:rPr>
              <a:t> It Does It?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E6F37DF-A8F6-4D06-9A8C-ABDF4781D5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1973" y="1216081"/>
            <a:ext cx="11012424" cy="5183842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IN" dirty="0"/>
              <a:t>ML enables intelligent systems to be </a:t>
            </a:r>
            <a:r>
              <a:rPr lang="en-IN" dirty="0">
                <a:solidFill>
                  <a:schemeClr val="accent6">
                    <a:lumMod val="75000"/>
                  </a:schemeClr>
                </a:solidFill>
              </a:rPr>
              <a:t>data-driven</a:t>
            </a:r>
            <a:r>
              <a:rPr lang="en-IN" dirty="0"/>
              <a:t> rather than </a:t>
            </a:r>
            <a:r>
              <a:rPr lang="en-IN" dirty="0">
                <a:solidFill>
                  <a:srgbClr val="FF0000"/>
                </a:solidFill>
              </a:rPr>
              <a:t>rule-driven</a:t>
            </a:r>
            <a:endParaRPr lang="en-IN" dirty="0"/>
          </a:p>
          <a:p>
            <a:pPr>
              <a:buFont typeface="Wingdings" panose="05000000000000000000" pitchFamily="2" charset="2"/>
              <a:buChar char="§"/>
            </a:pPr>
            <a:r>
              <a:rPr lang="en-IN" dirty="0"/>
              <a:t>How: By supplying </a:t>
            </a:r>
            <a:r>
              <a:rPr lang="en-IN" dirty="0">
                <a:solidFill>
                  <a:srgbClr val="0000FF"/>
                </a:solidFill>
              </a:rPr>
              <a:t>training data </a:t>
            </a:r>
            <a:r>
              <a:rPr lang="en-IN" dirty="0"/>
              <a:t>and building </a:t>
            </a:r>
            <a:r>
              <a:rPr lang="en-IN" dirty="0">
                <a:solidFill>
                  <a:srgbClr val="0000FF"/>
                </a:solidFill>
              </a:rPr>
              <a:t>statistical models </a:t>
            </a:r>
            <a:r>
              <a:rPr lang="en-IN" dirty="0"/>
              <a:t>of data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dirty="0"/>
              <a:t>Pictorial illustration of an ML model for binary classification</a:t>
            </a:r>
            <a:r>
              <a:rPr lang="en-IN" dirty="0">
                <a:latin typeface="Garamond" panose="02020404030301010803" pitchFamily="18" charset="0"/>
              </a:rPr>
              <a:t>:  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77B66E3-3803-4788-BC62-221F4919CB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06213" y="136525"/>
            <a:ext cx="585787" cy="365125"/>
          </a:xfrm>
        </p:spPr>
        <p:txBody>
          <a:bodyPr/>
          <a:lstStyle/>
          <a:p>
            <a:fld id="{80FED9D3-AF84-488D-8A6A-726D5349CDAB}" type="slidenum">
              <a:rPr lang="en-IN" sz="280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15</a:t>
            </a:fld>
            <a:endParaRPr lang="en-IN" sz="28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30FE10E-2932-437B-9359-01C736CD8322}"/>
              </a:ext>
            </a:extLst>
          </p:cNvPr>
          <p:cNvSpPr/>
          <p:nvPr/>
        </p:nvSpPr>
        <p:spPr>
          <a:xfrm>
            <a:off x="4191990" y="2861953"/>
            <a:ext cx="1002010" cy="7125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1" name="Picture 2">
            <a:extLst>
              <a:ext uri="{FF2B5EF4-FFF2-40B4-BE49-F238E27FC236}">
                <a16:creationId xmlns:a16="http://schemas.microsoft.com/office/drawing/2014/main" id="{44361174-FB1D-43A4-9BDC-99EBFE2273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6639" y="3429000"/>
            <a:ext cx="8239125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>
            <a:extLst>
              <a:ext uri="{FF2B5EF4-FFF2-40B4-BE49-F238E27FC236}">
                <a16:creationId xmlns:a16="http://schemas.microsoft.com/office/drawing/2014/main" id="{A0EADA3C-B5E4-4261-ADF3-5481777209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9499" y="5919831"/>
            <a:ext cx="534511" cy="587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6">
            <a:extLst>
              <a:ext uri="{FF2B5EF4-FFF2-40B4-BE49-F238E27FC236}">
                <a16:creationId xmlns:a16="http://schemas.microsoft.com/office/drawing/2014/main" id="{CE693934-DD94-4EB4-BA7A-77E9CF6050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6138" y="5976033"/>
            <a:ext cx="490717" cy="517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8">
            <a:extLst>
              <a:ext uri="{FF2B5EF4-FFF2-40B4-BE49-F238E27FC236}">
                <a16:creationId xmlns:a16="http://schemas.microsoft.com/office/drawing/2014/main" id="{4BBD33FD-2A60-4B7B-AD95-29D24D54FC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8078" y="5934560"/>
            <a:ext cx="537637" cy="558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10">
            <a:extLst>
              <a:ext uri="{FF2B5EF4-FFF2-40B4-BE49-F238E27FC236}">
                <a16:creationId xmlns:a16="http://schemas.microsoft.com/office/drawing/2014/main" id="{A3DCEF36-570D-445F-A3F9-6DECA26EA5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4522" y="5961362"/>
            <a:ext cx="516717" cy="516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12">
            <a:extLst>
              <a:ext uri="{FF2B5EF4-FFF2-40B4-BE49-F238E27FC236}">
                <a16:creationId xmlns:a16="http://schemas.microsoft.com/office/drawing/2014/main" id="{0DCD2D1B-5F7C-414D-AFDD-AE45A2960D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6198" y="5937965"/>
            <a:ext cx="534511" cy="555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14">
            <a:extLst>
              <a:ext uri="{FF2B5EF4-FFF2-40B4-BE49-F238E27FC236}">
                <a16:creationId xmlns:a16="http://schemas.microsoft.com/office/drawing/2014/main" id="{973A44B3-6B91-4B17-9852-0FDAFF34BD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8019" y="5943663"/>
            <a:ext cx="584295" cy="534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6">
            <a:extLst>
              <a:ext uri="{FF2B5EF4-FFF2-40B4-BE49-F238E27FC236}">
                <a16:creationId xmlns:a16="http://schemas.microsoft.com/office/drawing/2014/main" id="{C254719B-CF92-40F5-864F-56319DE2FE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8376" y="5937965"/>
            <a:ext cx="534416" cy="534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18">
            <a:extLst>
              <a:ext uri="{FF2B5EF4-FFF2-40B4-BE49-F238E27FC236}">
                <a16:creationId xmlns:a16="http://schemas.microsoft.com/office/drawing/2014/main" id="{0E2CA889-43D2-4ACE-B798-4C29382D5F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2792" y="5923831"/>
            <a:ext cx="537472" cy="559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0">
            <a:extLst>
              <a:ext uri="{FF2B5EF4-FFF2-40B4-BE49-F238E27FC236}">
                <a16:creationId xmlns:a16="http://schemas.microsoft.com/office/drawing/2014/main" id="{124BFD6C-34D2-4951-8931-A197283339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9241" y="5936403"/>
            <a:ext cx="471837" cy="534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2">
            <a:extLst>
              <a:ext uri="{FF2B5EF4-FFF2-40B4-BE49-F238E27FC236}">
                <a16:creationId xmlns:a16="http://schemas.microsoft.com/office/drawing/2014/main" id="{52CFAA31-49E5-4F41-82C5-F8E9F1EC0A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4166" y="5954102"/>
            <a:ext cx="494572" cy="516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582B1CFC-3CD4-4A9D-8EEB-E5F96D0B0C8B}"/>
              </a:ext>
            </a:extLst>
          </p:cNvPr>
          <p:cNvSpPr txBox="1"/>
          <p:nvPr/>
        </p:nvSpPr>
        <p:spPr>
          <a:xfrm>
            <a:off x="7884509" y="3946991"/>
            <a:ext cx="16644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P(“</a:t>
            </a:r>
            <a:r>
              <a:rPr lang="en-IN" dirty="0" err="1"/>
              <a:t>dog”|image</a:t>
            </a:r>
            <a:r>
              <a:rPr lang="en-IN" dirty="0"/>
              <a:t>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C6AA6F7-E42F-41F3-99E8-D0635D6222B9}"/>
              </a:ext>
            </a:extLst>
          </p:cNvPr>
          <p:cNvSpPr txBox="1"/>
          <p:nvPr/>
        </p:nvSpPr>
        <p:spPr>
          <a:xfrm>
            <a:off x="1590035" y="4049772"/>
            <a:ext cx="15914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P(“cat”|image)</a:t>
            </a:r>
          </a:p>
        </p:txBody>
      </p:sp>
      <p:pic>
        <p:nvPicPr>
          <p:cNvPr id="34" name="Picture 2">
            <a:extLst>
              <a:ext uri="{FF2B5EF4-FFF2-40B4-BE49-F238E27FC236}">
                <a16:creationId xmlns:a16="http://schemas.microsoft.com/office/drawing/2014/main" id="{8172999E-C313-4DE6-85A3-794379EAC6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3136" y="5961361"/>
            <a:ext cx="535974" cy="509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50E87E43-8C73-4957-8ABB-323681634AD7}"/>
              </a:ext>
            </a:extLst>
          </p:cNvPr>
          <p:cNvSpPr txBox="1"/>
          <p:nvPr/>
        </p:nvSpPr>
        <p:spPr>
          <a:xfrm>
            <a:off x="4627812" y="2929401"/>
            <a:ext cx="68791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/>
              <a:t>A Probabilistic Classifier (the statistical model)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01034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9031"/>
    </mc:Choice>
    <mc:Fallback xmlns="">
      <p:transition spd="slow" advTm="990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/>
      <p:bldP spid="3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57946-FC7F-477C-9867-0ED704A85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245" y="169682"/>
            <a:ext cx="11740617" cy="821500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chemeClr val="accent2">
                    <a:lumMod val="75000"/>
                  </a:schemeClr>
                </a:solidFill>
              </a:rPr>
              <a:t>Overfitting = Bad ML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6FB7BD5-0552-4B10-B8F9-CFFE1FB3D1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1383" y="1300468"/>
            <a:ext cx="11740617" cy="5557532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IN" dirty="0"/>
              <a:t>Doing perfectly on training data is not good enough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>
              <a:buFont typeface="Wingdings" panose="05000000000000000000" pitchFamily="2" charset="2"/>
              <a:buChar char="§"/>
            </a:pPr>
            <a:r>
              <a:rPr lang="en-IN" dirty="0"/>
              <a:t>A good ML model must generalize well on unseen (test data)</a:t>
            </a:r>
          </a:p>
          <a:p>
            <a:pPr marL="0" indent="0">
              <a:buNone/>
            </a:pPr>
            <a:endParaRPr lang="en-IN" dirty="0"/>
          </a:p>
          <a:p>
            <a:pPr>
              <a:buFont typeface="Wingdings" panose="05000000000000000000" pitchFamily="2" charset="2"/>
              <a:buChar char="§"/>
            </a:pPr>
            <a:r>
              <a:rPr lang="en-IN" dirty="0"/>
              <a:t>Simpler models should be preferred over more complex ones!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77B66E3-3803-4788-BC62-221F4919CB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06213" y="136525"/>
            <a:ext cx="585787" cy="365125"/>
          </a:xfrm>
        </p:spPr>
        <p:txBody>
          <a:bodyPr/>
          <a:lstStyle/>
          <a:p>
            <a:fld id="{80FED9D3-AF84-488D-8A6A-726D5349CDAB}" type="slidenum">
              <a:rPr lang="en-IN" sz="280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16</a:t>
            </a:fld>
            <a:endParaRPr lang="en-IN" sz="28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7F909E7-FFB1-4190-A5DD-7B0CB64980C3}"/>
              </a:ext>
            </a:extLst>
          </p:cNvPr>
          <p:cNvSpPr/>
          <p:nvPr/>
        </p:nvSpPr>
        <p:spPr>
          <a:xfrm>
            <a:off x="4191990" y="2861953"/>
            <a:ext cx="1002010" cy="7125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2DE6086D-FFF7-47D3-B4ED-83DA0AE86B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3890" y="2062164"/>
            <a:ext cx="3232285" cy="2755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23775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6880"/>
    </mc:Choice>
    <mc:Fallback xmlns="">
      <p:transition spd="slow" advTm="1868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57946-FC7F-477C-9867-0ED704A85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245" y="169682"/>
            <a:ext cx="11740617" cy="821500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chemeClr val="accent2">
                    <a:lumMod val="75000"/>
                  </a:schemeClr>
                </a:solidFill>
              </a:rPr>
              <a:t>Course 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DB3B81-B223-4378-BF5F-DC75BC9A7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0083" y="1130786"/>
            <a:ext cx="10500521" cy="5557532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IN" dirty="0"/>
              <a:t>Course Name: Machine Learning – CS550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IN" dirty="0"/>
              <a:t>A graduate level course, with pre-requisite of Programming and basic Math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IN" b="1" dirty="0"/>
              <a:t>First Part: </a:t>
            </a:r>
            <a:r>
              <a:rPr lang="en-IN" dirty="0"/>
              <a:t>Fundamentals of Machine Learning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IN" b="1" dirty="0"/>
              <a:t>Second Part: </a:t>
            </a:r>
            <a:r>
              <a:rPr lang="en-IN" dirty="0"/>
              <a:t>Neural Networks and Deep Learning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dirty="0"/>
              <a:t>Lectures + 1 tutorial every week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IN" dirty="0"/>
              <a:t>Monday 5 p.m.: Tutorials (Provide math basics and necessary coding skills)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IN" dirty="0"/>
              <a:t>Wed 8:30 am + Fri 11:30 am: Lectures 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IN" dirty="0"/>
              <a:t>URL: </a:t>
            </a:r>
            <a:r>
              <a:rPr lang="en-IN" dirty="0">
                <a:hlinkClick r:id="rId3"/>
              </a:rPr>
              <a:t>https://github.com/gagan-iitb/CS550/</a:t>
            </a:r>
            <a:endParaRPr lang="en-IN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IN" dirty="0"/>
              <a:t>Canvas: TBD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dirty="0"/>
              <a:t>All material will be posted on the </a:t>
            </a:r>
            <a:r>
              <a:rPr lang="en-IN" dirty="0" err="1"/>
              <a:t>Github</a:t>
            </a:r>
            <a:r>
              <a:rPr lang="en-IN" dirty="0"/>
              <a:t>/Canvas page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dirty="0"/>
              <a:t>Discussions, Submissions on Canvas</a:t>
            </a:r>
            <a:endParaRPr lang="en-IN" sz="2400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77B66E3-3803-4788-BC62-221F4919CB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915775" y="136525"/>
            <a:ext cx="276225" cy="365125"/>
          </a:xfrm>
        </p:spPr>
        <p:txBody>
          <a:bodyPr/>
          <a:lstStyle/>
          <a:p>
            <a:fld id="{80FED9D3-AF84-488D-8A6A-726D5349CDAB}" type="slidenum">
              <a:rPr lang="en-IN" sz="280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17</a:t>
            </a:fld>
            <a:endParaRPr lang="en-IN" sz="28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16238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6087"/>
    </mc:Choice>
    <mc:Fallback xmlns="">
      <p:transition spd="slow" advTm="1060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B5C95C-F6C1-7486-3201-75153A5C9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Attendance Policy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F42C05-63C6-A468-6FB4-4C2CFDA34D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75% attendance in lectures is mandatory to appear in Tierce Exam</a:t>
            </a:r>
          </a:p>
          <a:p>
            <a:r>
              <a:rPr lang="en-US" sz="3600" dirty="0"/>
              <a:t>Percentage will be calculated every segment for the lectures in that segment!</a:t>
            </a:r>
          </a:p>
          <a:p>
            <a:pPr lvl="1"/>
            <a:r>
              <a:rPr lang="en-US" sz="3200" dirty="0"/>
              <a:t>9 lectures =&gt; 7 lectures minimum</a:t>
            </a:r>
          </a:p>
          <a:p>
            <a:pPr lvl="1"/>
            <a:r>
              <a:rPr lang="en-US" sz="3200" dirty="0"/>
              <a:t>10 lectures =&gt; 8 lectures minimum</a:t>
            </a:r>
          </a:p>
          <a:p>
            <a:pPr lvl="1"/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9800054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57946-FC7F-477C-9867-0ED704A85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245" y="169682"/>
            <a:ext cx="11740617" cy="821500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chemeClr val="accent2">
                    <a:lumMod val="75000"/>
                  </a:schemeClr>
                </a:solidFill>
              </a:rPr>
              <a:t>Course Team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77B66E3-3803-4788-BC62-221F4919CB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915775" y="136525"/>
            <a:ext cx="276225" cy="365125"/>
          </a:xfrm>
        </p:spPr>
        <p:txBody>
          <a:bodyPr/>
          <a:lstStyle/>
          <a:p>
            <a:fld id="{80FED9D3-AF84-488D-8A6A-726D5349CDAB}" type="slidenum">
              <a:rPr lang="en-IN" sz="280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19</a:t>
            </a:fld>
            <a:endParaRPr lang="en-IN" sz="28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8488368-EAD8-474A-AB0B-59D6393D5726}"/>
              </a:ext>
            </a:extLst>
          </p:cNvPr>
          <p:cNvSpPr/>
          <p:nvPr/>
        </p:nvSpPr>
        <p:spPr>
          <a:xfrm>
            <a:off x="1250899" y="1111708"/>
            <a:ext cx="2501285" cy="2448153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5EF72FA-EFD3-4DBB-B6E6-2A05EDCEBF14}"/>
              </a:ext>
            </a:extLst>
          </p:cNvPr>
          <p:cNvSpPr txBox="1"/>
          <p:nvPr/>
        </p:nvSpPr>
        <p:spPr>
          <a:xfrm>
            <a:off x="1490989" y="2913530"/>
            <a:ext cx="21381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dirty="0"/>
              <a:t>Gagan Raj Gupta</a:t>
            </a:r>
          </a:p>
          <a:p>
            <a:pPr algn="ctr"/>
            <a:r>
              <a:rPr lang="en-IN" dirty="0"/>
              <a:t>gagan@iitbhilai.ac.in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E858FDE-2EF2-4A42-A168-B5845A412354}"/>
              </a:ext>
            </a:extLst>
          </p:cNvPr>
          <p:cNvSpPr/>
          <p:nvPr/>
        </p:nvSpPr>
        <p:spPr>
          <a:xfrm>
            <a:off x="4914755" y="1111708"/>
            <a:ext cx="2501285" cy="2448153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7FA5F4B-D32A-4E20-98D8-5F11AC36B7FC}"/>
              </a:ext>
            </a:extLst>
          </p:cNvPr>
          <p:cNvSpPr txBox="1"/>
          <p:nvPr/>
        </p:nvSpPr>
        <p:spPr>
          <a:xfrm>
            <a:off x="5071203" y="2913530"/>
            <a:ext cx="23054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dirty="0"/>
              <a:t>Anirban </a:t>
            </a:r>
            <a:r>
              <a:rPr lang="en-IN" dirty="0" err="1"/>
              <a:t>Haldar</a:t>
            </a:r>
            <a:endParaRPr lang="en-IN" dirty="0"/>
          </a:p>
          <a:p>
            <a:pPr algn="ctr"/>
            <a:r>
              <a:rPr lang="en-IN" dirty="0"/>
              <a:t>anirban@iitbhilai.ac.in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31CA2F2-BDD6-4E49-8513-6C4DE58FB702}"/>
              </a:ext>
            </a:extLst>
          </p:cNvPr>
          <p:cNvSpPr/>
          <p:nvPr/>
        </p:nvSpPr>
        <p:spPr>
          <a:xfrm>
            <a:off x="8477097" y="1111708"/>
            <a:ext cx="2501285" cy="2448153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F8D8290-7223-4B2C-98CB-FD17A826486B}"/>
              </a:ext>
            </a:extLst>
          </p:cNvPr>
          <p:cNvSpPr txBox="1"/>
          <p:nvPr/>
        </p:nvSpPr>
        <p:spPr>
          <a:xfrm>
            <a:off x="8767362" y="2913530"/>
            <a:ext cx="20378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dirty="0"/>
              <a:t>Suraj Kumar</a:t>
            </a:r>
          </a:p>
          <a:p>
            <a:pPr algn="ctr"/>
            <a:r>
              <a:rPr lang="en-IN" dirty="0"/>
              <a:t>suraj@iitbhilai.ac.in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66B29E-57D8-B21D-53E3-EA82A94AF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5230" y="1168739"/>
            <a:ext cx="1553798" cy="1850702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C6C1EC1B-2B19-4703-97AD-CD1187A4D064}"/>
              </a:ext>
            </a:extLst>
          </p:cNvPr>
          <p:cNvSpPr txBox="1"/>
          <p:nvPr/>
        </p:nvSpPr>
        <p:spPr>
          <a:xfrm>
            <a:off x="998682" y="3938155"/>
            <a:ext cx="620239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https://www.iitbhilai.ac.in/index.php?pid=gagan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DF9D81-D998-62D8-CE7B-E02E116200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19231" y="1327058"/>
            <a:ext cx="1534064" cy="15340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EB429A2-98EA-30B6-1669-40150C3326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93024" y="1253282"/>
            <a:ext cx="1344746" cy="168161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53210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908"/>
    </mc:Choice>
    <mc:Fallback xmlns="">
      <p:transition spd="slow" advTm="26908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B337D-D000-07B6-5E97-E6DCB47E47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 for Machine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B21649-0F8A-B46C-AE98-AD8EED54C4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27539"/>
            <a:ext cx="10515600" cy="208759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b="0" i="0" u="none" strike="noStrike" baseline="0" dirty="0">
                <a:solidFill>
                  <a:srgbClr val="0432FF"/>
                </a:solidFill>
                <a:latin typeface="Calibri" panose="020F0502020204030204" pitchFamily="34" charset="0"/>
              </a:rPr>
              <a:t>Build systems that support humans by either </a:t>
            </a:r>
            <a:r>
              <a:rPr lang="en-US" sz="4000" b="1" i="1" u="none" strike="noStrike" baseline="0" dirty="0">
                <a:solidFill>
                  <a:srgbClr val="0432FF"/>
                </a:solidFill>
                <a:latin typeface="Calibri-BoldItalic"/>
              </a:rPr>
              <a:t>improving upon existing human capabilities </a:t>
            </a:r>
            <a:r>
              <a:rPr lang="en-US" sz="4000" b="0" i="0" u="none" strike="noStrike" baseline="0" dirty="0">
                <a:solidFill>
                  <a:srgbClr val="0432FF"/>
                </a:solidFill>
                <a:latin typeface="Calibri" panose="020F0502020204030204" pitchFamily="34" charset="0"/>
              </a:rPr>
              <a:t>or </a:t>
            </a:r>
            <a:r>
              <a:rPr lang="en-US" sz="4000" b="1" i="1" u="none" strike="noStrike" baseline="0" dirty="0">
                <a:solidFill>
                  <a:srgbClr val="0432FF"/>
                </a:solidFill>
                <a:latin typeface="Calibri-BoldItalic"/>
              </a:rPr>
              <a:t>providing new capabilities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29628156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57946-FC7F-477C-9867-0ED704A85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245" y="169682"/>
            <a:ext cx="11740617" cy="821500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chemeClr val="accent2">
                    <a:lumMod val="75000"/>
                  </a:schemeClr>
                </a:solidFill>
              </a:rPr>
              <a:t>Workload and Grading Policy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DB3B81-B223-4378-BF5F-DC75BC9A7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6211" y="1130785"/>
            <a:ext cx="11479651" cy="5295894"/>
          </a:xfrm>
        </p:spPr>
        <p:txBody>
          <a:bodyPr>
            <a:normAutofit fontScale="85000" lnSpcReduction="200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IN" dirty="0"/>
              <a:t>Programming assignments + Projects (worth 60%)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IN" dirty="0"/>
              <a:t>7 assignments covering different aspects of ML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IN" dirty="0"/>
              <a:t>Project Track: Hardware also available in EECS Lab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IN" dirty="0"/>
              <a:t>Projects can be done in groups of 2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IN" dirty="0"/>
              <a:t>Do any 2 assignments outside of the project area to get some breadth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IN" dirty="0"/>
              <a:t>Assignment Track: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IN" dirty="0"/>
              <a:t>Those new to ML are not expected to do projects	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IN" dirty="0"/>
              <a:t>Attempt all 7 assignments if possible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IN" dirty="0"/>
              <a:t>4 out will actually be used for grading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dirty="0"/>
              <a:t>Homework assignments (Applied Math) worth 10%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IN" dirty="0"/>
              <a:t>Attempt all, submit any 2 out of 4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IN" dirty="0"/>
              <a:t>Homework preferably typeset in Word/LaTeX (learn if not already familiar)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IN" dirty="0"/>
              <a:t>To be submitted via </a:t>
            </a:r>
            <a:r>
              <a:rPr lang="en-IN" dirty="0">
                <a:solidFill>
                  <a:srgbClr val="060AB2"/>
                </a:solidFill>
              </a:rPr>
              <a:t>Canvas</a:t>
            </a:r>
            <a:r>
              <a:rPr lang="en-IN" dirty="0"/>
              <a:t> (login details will be provided)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dirty="0"/>
              <a:t>3 Tierce exams worth 30%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IN" dirty="0"/>
              <a:t>Best 2 of 3 will be used for grading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IN" dirty="0"/>
              <a:t>Application of concepts on small problems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IN" dirty="0"/>
              <a:t>One of them could be a mini-Hackathon with Leader Board as well!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77B66E3-3803-4788-BC62-221F4919CB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915775" y="136525"/>
            <a:ext cx="276225" cy="365125"/>
          </a:xfrm>
        </p:spPr>
        <p:txBody>
          <a:bodyPr/>
          <a:lstStyle/>
          <a:p>
            <a:fld id="{80FED9D3-AF84-488D-8A6A-726D5349CDAB}" type="slidenum">
              <a:rPr lang="en-IN" sz="280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20</a:t>
            </a:fld>
            <a:endParaRPr lang="en-IN" sz="28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14BC1F2-02F7-4D3C-9B03-814BAECB1F54}"/>
              </a:ext>
            </a:extLst>
          </p:cNvPr>
          <p:cNvSpPr txBox="1"/>
          <p:nvPr/>
        </p:nvSpPr>
        <p:spPr>
          <a:xfrm>
            <a:off x="419704" y="6211669"/>
            <a:ext cx="72639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IN" dirty="0"/>
              <a:t>LaTeX: </a:t>
            </a:r>
            <a:r>
              <a:rPr lang="en-IN" dirty="0">
                <a:hlinkClick r:id="rId3"/>
              </a:rPr>
              <a:t>www.sharelatex.com/blog/latex-guides/beginners-tutorial.html</a:t>
            </a:r>
            <a:endParaRPr lang="en-IN" dirty="0"/>
          </a:p>
          <a:p>
            <a:pPr lvl="1"/>
            <a:r>
              <a:rPr lang="en-IN" dirty="0">
                <a:hlinkClick r:id="rId4"/>
              </a:rPr>
              <a:t>www.overleaf.com/learn/latex/Tutorials</a:t>
            </a:r>
            <a:endParaRPr lang="en-IN" dirty="0"/>
          </a:p>
        </p:txBody>
      </p:sp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56E397A9-6155-8691-1E75-2BAE3FB1C4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7382390"/>
              </p:ext>
            </p:extLst>
          </p:nvPr>
        </p:nvGraphicFramePr>
        <p:xfrm>
          <a:off x="8936966" y="849063"/>
          <a:ext cx="2793042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6521">
                  <a:extLst>
                    <a:ext uri="{9D8B030D-6E8A-4147-A177-3AD203B41FA5}">
                      <a16:colId xmlns:a16="http://schemas.microsoft.com/office/drawing/2014/main" val="2130223620"/>
                    </a:ext>
                  </a:extLst>
                </a:gridCol>
                <a:gridCol w="1396521">
                  <a:extLst>
                    <a:ext uri="{9D8B030D-6E8A-4147-A177-3AD203B41FA5}">
                      <a16:colId xmlns:a16="http://schemas.microsoft.com/office/drawing/2014/main" val="3006076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Marks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Grade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77696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&gt;85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A+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62591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&gt;80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323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&gt;70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52193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&gt;60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41187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&gt;50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42206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&lt;30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898098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DE88E56B-D999-1A3A-1ED1-88E31FA0C2F5}"/>
              </a:ext>
            </a:extLst>
          </p:cNvPr>
          <p:cNvSpPr txBox="1"/>
          <p:nvPr/>
        </p:nvSpPr>
        <p:spPr>
          <a:xfrm>
            <a:off x="9454551" y="4537494"/>
            <a:ext cx="20530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Class participation</a:t>
            </a:r>
          </a:p>
          <a:p>
            <a:r>
              <a:rPr lang="en-US" b="1" dirty="0" err="1"/>
              <a:t>Upto</a:t>
            </a:r>
            <a:r>
              <a:rPr lang="en-US" b="1" dirty="0"/>
              <a:t> 5% (bonus)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23488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5643"/>
    </mc:Choice>
    <mc:Fallback xmlns="">
      <p:transition spd="slow" advTm="1256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57946-FC7F-477C-9867-0ED704A85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245" y="169682"/>
            <a:ext cx="11740617" cy="821500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chemeClr val="accent2">
                    <a:lumMod val="75000"/>
                  </a:schemeClr>
                </a:solidFill>
              </a:rPr>
              <a:t>Textbook and 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DB3B81-B223-4378-BF5F-DC75BC9A7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5246" y="1130786"/>
            <a:ext cx="5695608" cy="5557532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GB" dirty="0"/>
              <a:t>Required Textbooks: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/>
              <a:t>Hands on Machine Learning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GB" dirty="0"/>
              <a:t>Best programming resource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/>
              <a:t>A course in Machine Learning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GB" dirty="0"/>
              <a:t>Easy introduction to concepts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/>
              <a:t>Mathematics for Machine Learning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GB" dirty="0"/>
              <a:t>Best resource for math concepts</a:t>
            </a:r>
          </a:p>
          <a:p>
            <a:pPr marL="457200" lvl="1" indent="0">
              <a:buNone/>
            </a:pPr>
            <a:endParaRPr lang="en-GB" dirty="0"/>
          </a:p>
          <a:p>
            <a:pPr>
              <a:buFont typeface="Wingdings" panose="05000000000000000000" pitchFamily="2" charset="2"/>
              <a:buChar char="§"/>
            </a:pPr>
            <a:r>
              <a:rPr lang="en-GB" dirty="0"/>
              <a:t>We will provide you the reading material from the relevant sources</a:t>
            </a:r>
          </a:p>
          <a:p>
            <a:pPr marL="0" indent="0">
              <a:buNone/>
            </a:pPr>
            <a:endParaRPr lang="en-IN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77B66E3-3803-4788-BC62-221F4919CB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915775" y="136525"/>
            <a:ext cx="276225" cy="365125"/>
          </a:xfrm>
        </p:spPr>
        <p:txBody>
          <a:bodyPr/>
          <a:lstStyle/>
          <a:p>
            <a:fld id="{80FED9D3-AF84-488D-8A6A-726D5349CDAB}" type="slidenum">
              <a:rPr lang="en-IN" sz="280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21</a:t>
            </a:fld>
            <a:endParaRPr lang="en-IN" sz="28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8FAFC3-F190-4B74-A03A-8508803EA0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r="85572"/>
          <a:stretch/>
        </p:blipFill>
        <p:spPr>
          <a:xfrm>
            <a:off x="6135553" y="501650"/>
            <a:ext cx="2412879" cy="2856503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69AD93E-6D3B-1F6F-1329-BB210178E8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5821" y="580432"/>
            <a:ext cx="2154447" cy="2553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Amazon.in: Buy Mathematics for Machine Learning Book Online at Low Prices  in India | Mathematics for Machine Learning Reviews &amp; Ratings">
            <a:extLst>
              <a:ext uri="{FF2B5EF4-FFF2-40B4-BE49-F238E27FC236}">
                <a16:creationId xmlns:a16="http://schemas.microsoft.com/office/drawing/2014/main" id="{7B0C1714-DFA9-607E-9D11-0F2DBB3E9E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1760" y="3789151"/>
            <a:ext cx="1950432" cy="2786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89954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6133"/>
    </mc:Choice>
    <mc:Fallback xmlns="">
      <p:transition spd="slow" advTm="961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57946-FC7F-477C-9867-0ED704A85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245" y="169682"/>
            <a:ext cx="11740617" cy="821500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chemeClr val="accent2">
                    <a:lumMod val="75000"/>
                  </a:schemeClr>
                </a:solidFill>
              </a:rPr>
              <a:t>Course Goals..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DB3B81-B223-4378-BF5F-DC75BC9A7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5245" y="1130786"/>
            <a:ext cx="11740617" cy="5557532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IN" dirty="0"/>
              <a:t>Introduction to the foundations of machine learning models and algos</a:t>
            </a:r>
          </a:p>
          <a:p>
            <a:pPr marL="0" indent="0">
              <a:buNone/>
            </a:pPr>
            <a:endParaRPr lang="en-IN" dirty="0"/>
          </a:p>
          <a:p>
            <a:pPr>
              <a:buFont typeface="Wingdings" panose="05000000000000000000" pitchFamily="2" charset="2"/>
              <a:buChar char="§"/>
            </a:pPr>
            <a:r>
              <a:rPr lang="en-IN" dirty="0"/>
              <a:t>Focus on developing the ability to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IN" dirty="0"/>
              <a:t>Understand the underlying principles behind ML models and algos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IN" dirty="0"/>
              <a:t>Understand how to implement and evaluate them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IN" dirty="0"/>
              <a:t>Understand/develop intuition on choosing the right ML model/algo for your problem</a:t>
            </a:r>
          </a:p>
          <a:p>
            <a:pPr marL="457200" lvl="1" indent="0">
              <a:buNone/>
            </a:pPr>
            <a:endParaRPr lang="en-IN" dirty="0"/>
          </a:p>
          <a:p>
            <a:pPr>
              <a:buFont typeface="Wingdings" panose="05000000000000000000" pitchFamily="2" charset="2"/>
              <a:buChar char="§"/>
            </a:pPr>
            <a:r>
              <a:rPr lang="en-GB" dirty="0"/>
              <a:t>(Hopefully) inspire you to work on and learn more about ML</a:t>
            </a:r>
            <a:endParaRPr lang="en-IN" dirty="0"/>
          </a:p>
          <a:p>
            <a:pPr marL="0" indent="0">
              <a:buNone/>
            </a:pPr>
            <a:endParaRPr lang="en-IN" dirty="0"/>
          </a:p>
          <a:p>
            <a:pPr>
              <a:buFont typeface="Wingdings" panose="05000000000000000000" pitchFamily="2" charset="2"/>
              <a:buChar char="§"/>
            </a:pPr>
            <a:r>
              <a:rPr lang="en-IN" dirty="0"/>
              <a:t>Introduction to popular software frameworks and libraries, such as scikit-learn, </a:t>
            </a:r>
            <a:r>
              <a:rPr lang="en-IN" dirty="0" err="1"/>
              <a:t>PyTorch</a:t>
            </a:r>
            <a:r>
              <a:rPr lang="en-IN" dirty="0"/>
              <a:t>, </a:t>
            </a:r>
            <a:r>
              <a:rPr lang="en-IN" dirty="0" err="1"/>
              <a:t>Tensorflow</a:t>
            </a:r>
            <a:r>
              <a:rPr lang="en-IN" dirty="0"/>
              <a:t>, etc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77B66E3-3803-4788-BC62-221F4919CB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915775" y="136525"/>
            <a:ext cx="276225" cy="365125"/>
          </a:xfrm>
        </p:spPr>
        <p:txBody>
          <a:bodyPr/>
          <a:lstStyle/>
          <a:p>
            <a:fld id="{80FED9D3-AF84-488D-8A6A-726D5349CDAB}" type="slidenum">
              <a:rPr lang="en-IN" sz="280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22</a:t>
            </a:fld>
            <a:endParaRPr lang="en-IN" sz="28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62123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390"/>
    </mc:Choice>
    <mc:Fallback xmlns="">
      <p:transition spd="slow" advTm="1203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57946-FC7F-477C-9867-0ED704A85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245" y="169682"/>
            <a:ext cx="11740617" cy="821500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chemeClr val="accent2">
                    <a:lumMod val="75000"/>
                  </a:schemeClr>
                </a:solidFill>
              </a:rPr>
              <a:t>ML Applications Abound..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77B66E3-3803-4788-BC62-221F4919CB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4613" y="136525"/>
            <a:ext cx="687387" cy="365125"/>
          </a:xfrm>
        </p:spPr>
        <p:txBody>
          <a:bodyPr/>
          <a:lstStyle/>
          <a:p>
            <a:fld id="{80FED9D3-AF84-488D-8A6A-726D5349CDAB}" type="slidenum">
              <a:rPr lang="en-IN" sz="280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23</a:t>
            </a:fld>
            <a:endParaRPr lang="en-IN" sz="28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F830A5C-823C-4C42-86E9-0E83D71259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2563" y="1162632"/>
            <a:ext cx="8110538" cy="487583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44A8CDF-AF9D-4482-8905-B94FD75F6F87}"/>
              </a:ext>
            </a:extLst>
          </p:cNvPr>
          <p:cNvSpPr txBox="1"/>
          <p:nvPr/>
        </p:nvSpPr>
        <p:spPr>
          <a:xfrm>
            <a:off x="0" y="6549818"/>
            <a:ext cx="59660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Picture courtesy: gizmodo.com,rcdronearena.com,www.wiseyak.com,www.charlesdong.com</a:t>
            </a:r>
            <a:endParaRPr lang="en-IN" sz="12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56522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5833"/>
    </mc:Choice>
    <mc:Fallback xmlns="">
      <p:transition spd="slow" advTm="55833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57946-FC7F-477C-9867-0ED704A85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245" y="169682"/>
            <a:ext cx="11740617" cy="821500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chemeClr val="accent2">
                    <a:lumMod val="75000"/>
                  </a:schemeClr>
                </a:solidFill>
              </a:rPr>
              <a:t>Key Enablers for Modern ML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05A8499-790D-4499-A2F4-B82640A99A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5245" y="1296548"/>
            <a:ext cx="11018178" cy="5183842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IN" dirty="0"/>
              <a:t>Availability of large amounts of data to train ML models</a:t>
            </a:r>
          </a:p>
          <a:p>
            <a:pPr marL="457200" lvl="1" indent="0">
              <a:buNone/>
            </a:pPr>
            <a:endParaRPr lang="en-IN" dirty="0"/>
          </a:p>
          <a:p>
            <a:pPr marL="457200" lvl="1" indent="0">
              <a:buNone/>
            </a:pPr>
            <a:endParaRPr lang="en-IN" dirty="0"/>
          </a:p>
          <a:p>
            <a:pPr marL="457200" lvl="1" indent="0">
              <a:buNone/>
            </a:pPr>
            <a:endParaRPr lang="en-IN" dirty="0"/>
          </a:p>
          <a:p>
            <a:pPr marL="457200" lvl="1" indent="0">
              <a:buNone/>
            </a:pPr>
            <a:endParaRPr lang="en-IN" dirty="0"/>
          </a:p>
          <a:p>
            <a:pPr marL="457200" lvl="1" indent="0">
              <a:buNone/>
            </a:pPr>
            <a:endParaRPr lang="en-IN" dirty="0"/>
          </a:p>
          <a:p>
            <a:pPr>
              <a:buFont typeface="Wingdings" panose="05000000000000000000" pitchFamily="2" charset="2"/>
              <a:buChar char="§"/>
            </a:pPr>
            <a:r>
              <a:rPr lang="en-IN" dirty="0"/>
              <a:t>Increased computing power (e.g., GPUs)</a:t>
            </a:r>
          </a:p>
          <a:p>
            <a:pPr marL="457200" lvl="1" indent="0">
              <a:buNone/>
            </a:pPr>
            <a:endParaRPr lang="en-IN" dirty="0">
              <a:latin typeface="Garamond" panose="02020404030301010803" pitchFamily="18" charset="0"/>
            </a:endParaRPr>
          </a:p>
          <a:p>
            <a:pPr marL="457200" lvl="1" indent="0">
              <a:buNone/>
            </a:pPr>
            <a:endParaRPr lang="en-IN" dirty="0">
              <a:latin typeface="Garamond" panose="02020404030301010803" pitchFamily="18" charset="0"/>
            </a:endParaRPr>
          </a:p>
          <a:p>
            <a:pPr marL="457200" lvl="1" indent="0">
              <a:buNone/>
            </a:pPr>
            <a:endParaRPr lang="en-IN" dirty="0">
              <a:latin typeface="Garamond" panose="02020404030301010803" pitchFamily="18" charset="0"/>
            </a:endParaRP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77B66E3-3803-4788-BC62-221F4919CB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4613" y="136525"/>
            <a:ext cx="687387" cy="365125"/>
          </a:xfrm>
        </p:spPr>
        <p:txBody>
          <a:bodyPr/>
          <a:lstStyle/>
          <a:p>
            <a:fld id="{80FED9D3-AF84-488D-8A6A-726D5349CDAB}" type="slidenum">
              <a:rPr lang="en-IN" sz="280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24</a:t>
            </a:fld>
            <a:endParaRPr lang="en-IN" sz="28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8" name="Picture 2" descr="Image result for imagenet">
            <a:extLst>
              <a:ext uri="{FF2B5EF4-FFF2-40B4-BE49-F238E27FC236}">
                <a16:creationId xmlns:a16="http://schemas.microsoft.com/office/drawing/2014/main" id="{2AC1A8AF-1443-41D1-94D2-F9088C518A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0359" y="1816286"/>
            <a:ext cx="4031785" cy="1612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Image result for gpu deep learning">
            <a:extLst>
              <a:ext uri="{FF2B5EF4-FFF2-40B4-BE49-F238E27FC236}">
                <a16:creationId xmlns:a16="http://schemas.microsoft.com/office/drawing/2014/main" id="{ACEC287D-B088-46FD-A91E-5DA8E388AD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4667" y="4342553"/>
            <a:ext cx="3739333" cy="1963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8051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1913"/>
    </mc:Choice>
    <mc:Fallback xmlns="">
      <p:transition spd="slow" advTm="719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57946-FC7F-477C-9867-0ED704A85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245" y="169682"/>
            <a:ext cx="11740617" cy="821500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chemeClr val="accent2">
                    <a:lumMod val="75000"/>
                  </a:schemeClr>
                </a:solidFill>
              </a:rPr>
              <a:t>ML: Some Success Stories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77B66E3-3803-4788-BC62-221F4919CB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4613" y="136525"/>
            <a:ext cx="687387" cy="365125"/>
          </a:xfrm>
        </p:spPr>
        <p:txBody>
          <a:bodyPr/>
          <a:lstStyle/>
          <a:p>
            <a:fld id="{80FED9D3-AF84-488D-8A6A-726D5349CDAB}" type="slidenum">
              <a:rPr lang="en-IN" sz="280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25</a:t>
            </a:fld>
            <a:endParaRPr lang="en-IN" sz="28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EA0EF28-F0E0-43AC-88D4-61E4D97801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125" y="1109650"/>
            <a:ext cx="9725025" cy="5124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65373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510"/>
    </mc:Choice>
    <mc:Fallback xmlns="">
      <p:transition spd="slow" advTm="6351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57946-FC7F-477C-9867-0ED704A85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245" y="169682"/>
            <a:ext cx="11740617" cy="821500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chemeClr val="accent2">
                    <a:lumMod val="75000"/>
                  </a:schemeClr>
                </a:solidFill>
              </a:rPr>
              <a:t>ML: Some Success Stories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77B66E3-3803-4788-BC62-221F4919CB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4613" y="136525"/>
            <a:ext cx="687387" cy="365125"/>
          </a:xfrm>
        </p:spPr>
        <p:txBody>
          <a:bodyPr/>
          <a:lstStyle/>
          <a:p>
            <a:fld id="{80FED9D3-AF84-488D-8A6A-726D5349CDAB}" type="slidenum">
              <a:rPr lang="en-IN" sz="280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26</a:t>
            </a:fld>
            <a:endParaRPr lang="en-IN" sz="28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69F84A4E-0F09-4BA2-8E67-B5A440B69A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750" y="1105482"/>
            <a:ext cx="9534525" cy="5107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7535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809"/>
    </mc:Choice>
    <mc:Fallback xmlns="">
      <p:transition spd="slow" advTm="27809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57946-FC7F-477C-9867-0ED704A85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245" y="169682"/>
            <a:ext cx="11740617" cy="821500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chemeClr val="accent2">
                    <a:lumMod val="75000"/>
                  </a:schemeClr>
                </a:solidFill>
              </a:rPr>
              <a:t>ML: Some Success Stories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77B66E3-3803-4788-BC62-221F4919CB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4613" y="136525"/>
            <a:ext cx="687387" cy="365125"/>
          </a:xfrm>
        </p:spPr>
        <p:txBody>
          <a:bodyPr/>
          <a:lstStyle/>
          <a:p>
            <a:fld id="{80FED9D3-AF84-488D-8A6A-726D5349CDAB}" type="slidenum">
              <a:rPr lang="en-IN" sz="280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27</a:t>
            </a:fld>
            <a:endParaRPr lang="en-IN" sz="28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89D41593-B999-4C77-81D4-D251032E26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991182"/>
            <a:ext cx="8753475" cy="5366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774D0DC-9AE3-425D-BEF3-28F3263725ED}"/>
              </a:ext>
            </a:extLst>
          </p:cNvPr>
          <p:cNvSpPr txBox="1"/>
          <p:nvPr/>
        </p:nvSpPr>
        <p:spPr>
          <a:xfrm>
            <a:off x="129943" y="6549818"/>
            <a:ext cx="30793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Picture courtesy: https://news.microsoft.com/</a:t>
            </a:r>
            <a:endParaRPr lang="en-IN" sz="12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9357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251"/>
    </mc:Choice>
    <mc:Fallback xmlns="">
      <p:transition spd="slow" advTm="60251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57946-FC7F-477C-9867-0ED704A85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245" y="169682"/>
            <a:ext cx="11740617" cy="821500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chemeClr val="accent2">
                    <a:lumMod val="75000"/>
                  </a:schemeClr>
                </a:solidFill>
              </a:rPr>
              <a:t>ML: Some Success Stories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0FEBB86-75EF-4728-B204-961B99F311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214" y="1222684"/>
            <a:ext cx="10515600" cy="4351338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IN" dirty="0">
                <a:latin typeface="Garamond" panose="02020404030301010803" pitchFamily="18" charset="0"/>
              </a:rPr>
              <a:t>Automatic Program Correction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77B66E3-3803-4788-BC62-221F4919CB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4613" y="136525"/>
            <a:ext cx="687387" cy="365125"/>
          </a:xfrm>
        </p:spPr>
        <p:txBody>
          <a:bodyPr/>
          <a:lstStyle/>
          <a:p>
            <a:fld id="{80FED9D3-AF84-488D-8A6A-726D5349CDAB}" type="slidenum">
              <a:rPr lang="en-IN" sz="280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28</a:t>
            </a:fld>
            <a:endParaRPr lang="en-IN" sz="28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A637B2-992D-4BA4-B758-C001A0B4EB1F}"/>
              </a:ext>
            </a:extLst>
          </p:cNvPr>
          <p:cNvSpPr txBox="1"/>
          <p:nvPr/>
        </p:nvSpPr>
        <p:spPr>
          <a:xfrm>
            <a:off x="275664" y="6473985"/>
            <a:ext cx="73981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Example from “Compilation error repair: for the student programs, from the student programs”, Ahmed et al (2018)</a:t>
            </a:r>
            <a:endParaRPr lang="en-IN" sz="1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40203F-DE92-42AB-9DD4-A30A18DCCF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3119" y="1762963"/>
            <a:ext cx="4609938" cy="453542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04954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162"/>
    </mc:Choice>
    <mc:Fallback xmlns="">
      <p:transition spd="slow" advTm="79162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57946-FC7F-477C-9867-0ED704A85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245" y="169682"/>
            <a:ext cx="11740617" cy="821500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chemeClr val="accent2">
                    <a:lumMod val="75000"/>
                  </a:schemeClr>
                </a:solidFill>
              </a:rPr>
              <a:t>ML: Some Success Stories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77B66E3-3803-4788-BC62-221F4919CB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4613" y="136525"/>
            <a:ext cx="687387" cy="365125"/>
          </a:xfrm>
        </p:spPr>
        <p:txBody>
          <a:bodyPr/>
          <a:lstStyle/>
          <a:p>
            <a:fld id="{80FED9D3-AF84-488D-8A6A-726D5349CDAB}" type="slidenum">
              <a:rPr lang="en-IN" sz="280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29</a:t>
            </a:fld>
            <a:endParaRPr lang="en-IN" sz="28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74D0DC-9AE3-425D-BEF3-28F3263725ED}"/>
              </a:ext>
            </a:extLst>
          </p:cNvPr>
          <p:cNvSpPr txBox="1"/>
          <p:nvPr/>
        </p:nvSpPr>
        <p:spPr>
          <a:xfrm>
            <a:off x="2218496" y="6549818"/>
            <a:ext cx="77550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(work being done at IITK in collaboration with two </a:t>
            </a:r>
            <a:r>
              <a:rPr lang="en-GB" sz="1200" dirty="0" err="1"/>
              <a:t>startups</a:t>
            </a:r>
            <a:r>
              <a:rPr lang="en-GB" sz="1200" dirty="0"/>
              <a:t> - </a:t>
            </a:r>
            <a:r>
              <a:rPr lang="en-IN" sz="1200" dirty="0" err="1"/>
              <a:t>Earthface</a:t>
            </a:r>
            <a:r>
              <a:rPr lang="en-IN" sz="1200" dirty="0"/>
              <a:t> Analytics Pvt Ltd and </a:t>
            </a:r>
            <a:r>
              <a:rPr lang="en-IN" sz="1200" dirty="0" err="1"/>
              <a:t>Kritsnam</a:t>
            </a:r>
            <a:r>
              <a:rPr lang="en-IN" sz="1200" dirty="0"/>
              <a:t> Technologies Pvt Ltd)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894B23-CEE4-42BC-A6E7-D9DC04835D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1433" y="1429752"/>
            <a:ext cx="2959992" cy="438950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DDCE3A4-D222-4101-B767-CFD0C8940ACD}"/>
              </a:ext>
            </a:extLst>
          </p:cNvPr>
          <p:cNvSpPr txBox="1"/>
          <p:nvPr/>
        </p:nvSpPr>
        <p:spPr>
          <a:xfrm>
            <a:off x="366212" y="1023925"/>
            <a:ext cx="7527827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2400" dirty="0"/>
              <a:t>ML based colorimetry for water quality assessment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IN" sz="24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2400" dirty="0"/>
              <a:t>Take uncontaminated water sample</a:t>
            </a:r>
          </a:p>
          <a:p>
            <a:endParaRPr lang="en-IN" sz="24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2400" dirty="0"/>
              <a:t>Spike it with known concentration of various compounds (e.g., lead, iron, fluoride, etc)</a:t>
            </a:r>
          </a:p>
          <a:p>
            <a:endParaRPr lang="en-IN" sz="24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2400" dirty="0"/>
              <a:t>Dip a test strip (one square to measure each compound) in the contaminated water for some time.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IN" sz="24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2400" dirty="0"/>
              <a:t>Take a picture of the strip using a phone camera to capture how the </a:t>
            </a:r>
            <a:r>
              <a:rPr lang="en-IN" sz="2400" dirty="0" err="1"/>
              <a:t>colors</a:t>
            </a:r>
            <a:r>
              <a:rPr lang="en-IN" sz="2400" dirty="0"/>
              <a:t> have changed</a:t>
            </a:r>
          </a:p>
          <a:p>
            <a:endParaRPr lang="en-IN" sz="24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2400" dirty="0"/>
              <a:t>Train an ML model to predict concentration levels of various compounds based on </a:t>
            </a:r>
            <a:r>
              <a:rPr lang="en-IN" sz="2400" dirty="0" err="1"/>
              <a:t>color</a:t>
            </a:r>
            <a:r>
              <a:rPr lang="en-IN" sz="2400" dirty="0"/>
              <a:t> levels in the images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0926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4345"/>
    </mc:Choice>
    <mc:Fallback xmlns="">
      <p:transition spd="slow" advTm="144345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B88C6B-CD5C-2322-2CC2-5BCE30CEF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 for Machines that “Learn”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145766-5C0C-90B4-5316-A05B3BF705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8709" y="1690688"/>
            <a:ext cx="9669062" cy="4532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7198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57946-FC7F-477C-9867-0ED704A85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245" y="169682"/>
            <a:ext cx="11740617" cy="821500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chemeClr val="accent2">
                    <a:lumMod val="75000"/>
                  </a:schemeClr>
                </a:solidFill>
              </a:rPr>
              <a:t>Good ML Systems Should be Fair and Unbiased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6FB7BD5-0552-4B10-B8F9-CFFE1FB3D1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1383" y="1300468"/>
            <a:ext cx="11740617" cy="5557532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IN" dirty="0"/>
              <a:t>Good ML should not just be about getting high accuracies</a:t>
            </a:r>
          </a:p>
          <a:p>
            <a:pPr marL="0" indent="0">
              <a:buNone/>
            </a:pPr>
            <a:endParaRPr lang="en-IN" dirty="0"/>
          </a:p>
          <a:p>
            <a:pPr>
              <a:buFont typeface="Wingdings" panose="05000000000000000000" pitchFamily="2" charset="2"/>
              <a:buChar char="§"/>
            </a:pPr>
            <a:r>
              <a:rPr lang="en-IN" dirty="0"/>
              <a:t>Should also ensure that the ML models are fair and unbiased</a:t>
            </a:r>
          </a:p>
          <a:p>
            <a:pPr>
              <a:buFont typeface="Wingdings" panose="05000000000000000000" pitchFamily="2" charset="2"/>
              <a:buChar char="§"/>
            </a:pPr>
            <a:endParaRPr lang="en-IN" dirty="0"/>
          </a:p>
          <a:p>
            <a:pPr>
              <a:buFont typeface="Wingdings" panose="05000000000000000000" pitchFamily="2" charset="2"/>
              <a:buChar char="§"/>
            </a:pPr>
            <a:endParaRPr lang="en-IN" dirty="0"/>
          </a:p>
          <a:p>
            <a:pPr>
              <a:buFont typeface="Wingdings" panose="05000000000000000000" pitchFamily="2" charset="2"/>
              <a:buChar char="§"/>
            </a:pPr>
            <a:endParaRPr lang="en-IN" dirty="0"/>
          </a:p>
          <a:p>
            <a:pPr>
              <a:buFont typeface="Wingdings" panose="05000000000000000000" pitchFamily="2" charset="2"/>
              <a:buChar char="§"/>
            </a:pPr>
            <a:endParaRPr lang="en-IN" dirty="0"/>
          </a:p>
          <a:p>
            <a:pPr>
              <a:buFont typeface="Wingdings" panose="05000000000000000000" pitchFamily="2" charset="2"/>
              <a:buChar char="§"/>
            </a:pPr>
            <a:endParaRPr lang="en-IN" dirty="0"/>
          </a:p>
          <a:p>
            <a:pPr>
              <a:buFont typeface="Wingdings" panose="05000000000000000000" pitchFamily="2" charset="2"/>
              <a:buChar char="§"/>
            </a:pPr>
            <a:endParaRPr lang="en-IN" dirty="0"/>
          </a:p>
          <a:p>
            <a:pPr>
              <a:buFont typeface="Wingdings" panose="05000000000000000000" pitchFamily="2" charset="2"/>
              <a:buChar char="§"/>
            </a:pPr>
            <a:r>
              <a:rPr lang="en-IN" dirty="0"/>
              <a:t>A lot of recent focus on Fairness and Transparency of ML systems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77B66E3-3803-4788-BC62-221F4919CB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06213" y="136525"/>
            <a:ext cx="585787" cy="365125"/>
          </a:xfrm>
        </p:spPr>
        <p:txBody>
          <a:bodyPr/>
          <a:lstStyle/>
          <a:p>
            <a:fld id="{80FED9D3-AF84-488D-8A6A-726D5349CDAB}" type="slidenum">
              <a:rPr lang="en-IN" sz="280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30</a:t>
            </a:fld>
            <a:endParaRPr lang="en-IN" sz="28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7F909E7-FFB1-4190-A5DD-7B0CB64980C3}"/>
              </a:ext>
            </a:extLst>
          </p:cNvPr>
          <p:cNvSpPr/>
          <p:nvPr/>
        </p:nvSpPr>
        <p:spPr>
          <a:xfrm>
            <a:off x="4162729" y="3405980"/>
            <a:ext cx="1002010" cy="7125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D2EBD4-0600-4C82-9C0A-1A6C4226DC90}"/>
              </a:ext>
            </a:extLst>
          </p:cNvPr>
          <p:cNvSpPr txBox="1"/>
          <p:nvPr/>
        </p:nvSpPr>
        <p:spPr>
          <a:xfrm>
            <a:off x="520663" y="4378652"/>
            <a:ext cx="27711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An image captioning system should not always assume a specific gender in examples like the above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C1654B-8B34-414A-8FF9-214ED86E98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6515" y="2996705"/>
            <a:ext cx="2569602" cy="134727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24218A9-74DE-4C34-A101-1B8FC83BC604}"/>
              </a:ext>
            </a:extLst>
          </p:cNvPr>
          <p:cNvSpPr txBox="1"/>
          <p:nvPr/>
        </p:nvSpPr>
        <p:spPr>
          <a:xfrm>
            <a:off x="4209059" y="4372913"/>
            <a:ext cx="31060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Don’t want a self-driving car that is more likely to hit black people than white people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4CFD205-D8FC-41F3-B420-80E94CE51E3B}"/>
              </a:ext>
            </a:extLst>
          </p:cNvPr>
          <p:cNvSpPr txBox="1"/>
          <p:nvPr/>
        </p:nvSpPr>
        <p:spPr>
          <a:xfrm>
            <a:off x="275664" y="6473985"/>
            <a:ext cx="102131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en-US" sz="1200" dirty="0"/>
              <a:t>Picture courtesy: </a:t>
            </a:r>
            <a:r>
              <a:rPr lang="en-GB" sz="1200" dirty="0"/>
              <a:t>Bhargava and Forsyth (2019), </a:t>
            </a:r>
            <a:r>
              <a:rPr lang="en-IN" sz="1200" dirty="0"/>
              <a:t>https://www.thestranger.com/, </a:t>
            </a:r>
            <a:r>
              <a:rPr lang="en-GB" sz="1200" dirty="0" err="1"/>
              <a:t>Xiaolin</a:t>
            </a:r>
            <a:r>
              <a:rPr lang="en-GB" sz="1200" dirty="0"/>
              <a:t> Wu and Xi Zhang, “Automated Inference on Criminality Using Face Images”</a:t>
            </a:r>
            <a:endParaRPr lang="en-IN" sz="1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DF3AEB-81F5-44B2-9E7F-E55C30342D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3585" y="2911931"/>
            <a:ext cx="2086412" cy="135938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9BBCC99-4E9D-46FF-BFEE-38BDEA7ACDB6}"/>
              </a:ext>
            </a:extLst>
          </p:cNvPr>
          <p:cNvSpPr txBox="1"/>
          <p:nvPr/>
        </p:nvSpPr>
        <p:spPr>
          <a:xfrm>
            <a:off x="7951622" y="4343981"/>
            <a:ext cx="31649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Don’t want a predictive policing system that predicts criminality using facial features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14157D-0743-44BE-9654-A8133255755B}"/>
              </a:ext>
            </a:extLst>
          </p:cNvPr>
          <p:cNvSpPr txBox="1"/>
          <p:nvPr/>
        </p:nvSpPr>
        <p:spPr>
          <a:xfrm>
            <a:off x="10704795" y="2996705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Criminals?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22623EB-A37E-4B03-95EF-3C241B83208C}"/>
              </a:ext>
            </a:extLst>
          </p:cNvPr>
          <p:cNvSpPr txBox="1"/>
          <p:nvPr/>
        </p:nvSpPr>
        <p:spPr>
          <a:xfrm>
            <a:off x="10560175" y="3635340"/>
            <a:ext cx="15616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Not Criminals?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853F354A-AE4F-412C-9C96-CC0AAB9163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943" y="3007278"/>
            <a:ext cx="2781127" cy="1427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96491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8908"/>
    </mc:Choice>
    <mc:Fallback xmlns="">
      <p:transition spd="slow" advTm="1989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3" grpId="0"/>
      <p:bldP spid="10" grpId="0"/>
      <p:bldP spid="13" grpId="0"/>
      <p:bldP spid="14" grpId="0"/>
      <p:bldP spid="7" grpId="0"/>
      <p:bldP spid="1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57946-FC7F-477C-9867-0ED704A85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245" y="169682"/>
            <a:ext cx="11740617" cy="821500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chemeClr val="accent2">
                    <a:lumMod val="75000"/>
                  </a:schemeClr>
                </a:solidFill>
              </a:rPr>
              <a:t>Looking Back Before We Start: History of ML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77B66E3-3803-4788-BC62-221F4919CB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06213" y="136525"/>
            <a:ext cx="585787" cy="365125"/>
          </a:xfrm>
        </p:spPr>
        <p:txBody>
          <a:bodyPr/>
          <a:lstStyle/>
          <a:p>
            <a:fld id="{80FED9D3-AF84-488D-8A6A-726D5349CDAB}" type="slidenum">
              <a:rPr lang="en-IN" sz="280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31</a:t>
            </a:fld>
            <a:endParaRPr lang="en-IN" sz="28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7F909E7-FFB1-4190-A5DD-7B0CB64980C3}"/>
              </a:ext>
            </a:extLst>
          </p:cNvPr>
          <p:cNvSpPr/>
          <p:nvPr/>
        </p:nvSpPr>
        <p:spPr>
          <a:xfrm>
            <a:off x="4191990" y="2861953"/>
            <a:ext cx="1002010" cy="7125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A8D59F63-7741-4866-96CC-044F1F6FBC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245" y="889217"/>
            <a:ext cx="10578395" cy="5599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A839351-956E-4BDE-AF74-B998A86DF1EC}"/>
              </a:ext>
            </a:extLst>
          </p:cNvPr>
          <p:cNvSpPr txBox="1"/>
          <p:nvPr/>
        </p:nvSpPr>
        <p:spPr>
          <a:xfrm>
            <a:off x="8468827" y="2348179"/>
            <a:ext cx="194796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900" b="1" dirty="0"/>
              <a:t>- Human-like text generators (GPT-3)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06633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8210"/>
    </mc:Choice>
    <mc:Fallback xmlns="">
      <p:transition spd="slow" advTm="118210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5D8D61-CC89-80B7-1647-91FF2C839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Credits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647BD4-438E-38DD-7C51-CDA663E547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Dr. Piyush Rai’s CS771 lectures at IIT Kanpur</a:t>
            </a:r>
          </a:p>
        </p:txBody>
      </p:sp>
    </p:spTree>
    <p:extLst>
      <p:ext uri="{BB962C8B-B14F-4D97-AF65-F5344CB8AC3E}">
        <p14:creationId xmlns:p14="http://schemas.microsoft.com/office/powerpoint/2010/main" val="4681843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B88C6B-CD5C-2322-2CC2-5BCE30CEF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 for Machines that “Learn”: Class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4F226F-7D2D-3C0D-C36F-51662425E0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8818" y="1690688"/>
            <a:ext cx="9054363" cy="4383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3836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B88C6B-CD5C-2322-2CC2-5BCE30CEF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 for Machines that “Learn”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143075-0A51-235E-0606-031E5D0212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3266" y="1838881"/>
            <a:ext cx="6205467" cy="4380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2621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070E20-6ACF-6075-18F6-F54A0ECCF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 for Machines that “Learn”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608C75-17B9-29B5-2A18-195D29C79A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9393" y="1754799"/>
            <a:ext cx="9033982" cy="4533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421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72AF83-1791-E35F-B96A-68B737514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 for Machines that “Learn”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6E0E08-C8D3-F785-6C71-04C0BB90D0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/>
            <a:r>
              <a:rPr lang="en-US" b="0" i="0" u="none" strike="noStrike" baseline="0" dirty="0">
                <a:latin typeface="Calibri" panose="020F0502020204030204" pitchFamily="34" charset="0"/>
              </a:rPr>
              <a:t>It is hard to hand-craft a complete set of rules</a:t>
            </a:r>
          </a:p>
          <a:p>
            <a:pPr algn="l"/>
            <a:r>
              <a:rPr lang="en-US" b="0" i="0" u="none" strike="noStrike" baseline="0" dirty="0">
                <a:latin typeface="Calibri" panose="020F0502020204030204" pitchFamily="34" charset="0"/>
              </a:rPr>
              <a:t>We, as humans, may not devise the best rules for a machine since our brains (unconsciously) pre-process the data we sense</a:t>
            </a:r>
            <a:endParaRPr lang="en-US" sz="4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2FE65D-362E-595F-C9D2-31030D295B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2157" y="3174300"/>
            <a:ext cx="7167685" cy="3512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006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227C9-9E73-2EC9-DFE5-F403B181B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Automatically adapting to change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8BF0F7-BC87-C9F6-CF4F-98E087D0DE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528" y="2003440"/>
            <a:ext cx="11294944" cy="3914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3283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76F3B-E4F7-74B0-D050-85A233A33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Helping Humans Learn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F166A2-5EB8-52ED-1FB0-03840B7693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9412" y="2116589"/>
            <a:ext cx="8793176" cy="3913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13784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3.6|14.8|5.5|5.3|7.9|99.7|14.4|59.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9|0.7|0.7|19|1.3|9.1|7.2|1.4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9|8.3|17.1|8.2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9|0.7|0.7|19|1.3|9.1|7.2|1.4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9|0.7|0.7|19|1.3|9.1|7.2|1.4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9|0.7|0.7|19|1.3|9.1|7.2|1.4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9|0.7|0.7|19|1.3|9.1|7.2|1.4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9|0.7|0.7|19|1.3|9.1|7.2|1.4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5|3.9|9|26.4|22.1|79.3|46.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|0.2|0.2|0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4.4|16.5|11.4|13.9|36.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.4|15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8.5|20.3|97.6|28.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7|7.9|6.4|10.4|15.5|13.2|13.1|15.6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9|0.7|0.7|19|1.3|9.1|7.2|1.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1|10.1|8.2|16.7|14.5|17|13|12.6|10.1|10.3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4|8.1|7|6|3.8|25.1|13.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6|10.4|4.1|6|5|42|10.6|22.9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9ECD33"/>
      </a:accent1>
      <a:accent2>
        <a:srgbClr val="E19933"/>
      </a:accent2>
      <a:accent3>
        <a:srgbClr val="DC5D3D"/>
      </a:accent3>
      <a:accent4>
        <a:srgbClr val="A967CB"/>
      </a:accent4>
      <a:accent5>
        <a:srgbClr val="5EA5DD"/>
      </a:accent5>
      <a:accent6>
        <a:srgbClr val="44BEA9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98D1675B-7325-48AD-994B-0DEF3379A98D}"/>
    </a:ext>
  </a:extLst>
</a:theme>
</file>

<file path=ppt/theme/theme2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27832</TotalTime>
  <Words>1351</Words>
  <Application>Microsoft Office PowerPoint</Application>
  <PresentationFormat>Widescreen</PresentationFormat>
  <Paragraphs>213</Paragraphs>
  <Slides>32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32</vt:i4>
      </vt:variant>
    </vt:vector>
  </HeadingPairs>
  <TitlesOfParts>
    <vt:vector size="43" baseType="lpstr">
      <vt:lpstr>Arial</vt:lpstr>
      <vt:lpstr>Calibri</vt:lpstr>
      <vt:lpstr>Calibri Light</vt:lpstr>
      <vt:lpstr>Calibri-BoldItalic</vt:lpstr>
      <vt:lpstr>Century Gothic</vt:lpstr>
      <vt:lpstr>Garamond</vt:lpstr>
      <vt:lpstr>MinionPro-Regular</vt:lpstr>
      <vt:lpstr>Wingdings</vt:lpstr>
      <vt:lpstr>Wingdings 2</vt:lpstr>
      <vt:lpstr>Quotable</vt:lpstr>
      <vt:lpstr>Office Theme</vt:lpstr>
      <vt:lpstr>Lecture 1: Introduction</vt:lpstr>
      <vt:lpstr>Motivation for Machine Learning</vt:lpstr>
      <vt:lpstr>Motivation for Machines that “Learn”</vt:lpstr>
      <vt:lpstr>Motivation for Machines that “Learn”: Class</vt:lpstr>
      <vt:lpstr>Motivation for Machines that “Learn”</vt:lpstr>
      <vt:lpstr>Motivation for Machines that “Learn”</vt:lpstr>
      <vt:lpstr>Motivation for Machines that “Learn”</vt:lpstr>
      <vt:lpstr>Automatically adapting to change</vt:lpstr>
      <vt:lpstr>Helping Humans Learn</vt:lpstr>
      <vt:lpstr>Summary</vt:lpstr>
      <vt:lpstr>Some Examples</vt:lpstr>
      <vt:lpstr>Introduction to Machine Learning</vt:lpstr>
      <vt:lpstr>Machine Learning (ML)</vt:lpstr>
      <vt:lpstr>ML: From What It Does to How It Does It?</vt:lpstr>
      <vt:lpstr>ML: From What It Does to How It Does It?</vt:lpstr>
      <vt:lpstr>Overfitting = Bad ML</vt:lpstr>
      <vt:lpstr>Course Logistics</vt:lpstr>
      <vt:lpstr>Attendance Policy</vt:lpstr>
      <vt:lpstr>Course Team</vt:lpstr>
      <vt:lpstr>Workload and Grading Policy</vt:lpstr>
      <vt:lpstr>Textbook and References</vt:lpstr>
      <vt:lpstr>Course Goals..</vt:lpstr>
      <vt:lpstr>ML Applications Abound..</vt:lpstr>
      <vt:lpstr>Key Enablers for Modern ML</vt:lpstr>
      <vt:lpstr>ML: Some Success Stories</vt:lpstr>
      <vt:lpstr>ML: Some Success Stories</vt:lpstr>
      <vt:lpstr>ML: Some Success Stories</vt:lpstr>
      <vt:lpstr>ML: Some Success Stories</vt:lpstr>
      <vt:lpstr>ML: Some Success Stories</vt:lpstr>
      <vt:lpstr>Good ML Systems Should be Fair and Unbiased</vt:lpstr>
      <vt:lpstr>Looking Back Before We Start: History of ML</vt:lpstr>
      <vt:lpstr>Credits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Analytics</dc:title>
  <dc:creator>GUPTA, GAGAN R</dc:creator>
  <cp:keywords>Medtronic Controlled</cp:keywords>
  <cp:lastModifiedBy>Gagan Gupta</cp:lastModifiedBy>
  <cp:revision>637</cp:revision>
  <cp:lastPrinted>2018-05-24T14:43:44Z</cp:lastPrinted>
  <dcterms:created xsi:type="dcterms:W3CDTF">2017-12-01T00:19:15Z</dcterms:created>
  <dcterms:modified xsi:type="dcterms:W3CDTF">2022-07-29T05:54:34Z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itusGUID">
    <vt:lpwstr>83bc0edf-4bed-4342-b625-a341467d6611</vt:lpwstr>
  </property>
  <property fmtid="{D5CDD505-2E9C-101B-9397-08002B2CF9AE}" pid="3" name="Classification">
    <vt:lpwstr>MedtronicControlled</vt:lpwstr>
  </property>
</Properties>
</file>